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3"/>
  </p:notesMasterIdLst>
  <p:sldIdLst>
    <p:sldId id="357" r:id="rId2"/>
    <p:sldId id="388" r:id="rId3"/>
    <p:sldId id="389" r:id="rId4"/>
    <p:sldId id="360" r:id="rId5"/>
    <p:sldId id="287" r:id="rId6"/>
    <p:sldId id="386" r:id="rId7"/>
    <p:sldId id="387" r:id="rId8"/>
    <p:sldId id="321" r:id="rId9"/>
    <p:sldId id="322" r:id="rId10"/>
    <p:sldId id="323" r:id="rId11"/>
    <p:sldId id="319" r:id="rId12"/>
    <p:sldId id="330" r:id="rId13"/>
    <p:sldId id="328" r:id="rId14"/>
    <p:sldId id="329" r:id="rId15"/>
    <p:sldId id="336" r:id="rId16"/>
    <p:sldId id="268" r:id="rId17"/>
    <p:sldId id="271" r:id="rId18"/>
    <p:sldId id="272" r:id="rId19"/>
    <p:sldId id="276" r:id="rId20"/>
    <p:sldId id="282" r:id="rId21"/>
    <p:sldId id="324" r:id="rId22"/>
    <p:sldId id="285" r:id="rId23"/>
    <p:sldId id="286" r:id="rId24"/>
    <p:sldId id="291" r:id="rId25"/>
    <p:sldId id="301" r:id="rId26"/>
    <p:sldId id="302" r:id="rId27"/>
    <p:sldId id="262" r:id="rId28"/>
    <p:sldId id="303" r:id="rId29"/>
    <p:sldId id="304" r:id="rId30"/>
    <p:sldId id="306" r:id="rId31"/>
    <p:sldId id="307" r:id="rId32"/>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56"/>
    <p:restoredTop sz="94571"/>
  </p:normalViewPr>
  <p:slideViewPr>
    <p:cSldViewPr>
      <p:cViewPr varScale="1">
        <p:scale>
          <a:sx n="145" d="100"/>
          <a:sy n="145" d="100"/>
        </p:scale>
        <p:origin x="800"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74ABA265-F4E7-59B9-BE38-CCA2CE6BF8F8}"/>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8490141F-F411-38D3-79E3-AA7EEF24C54B}"/>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64EDE14A-F2C6-82EB-FB28-5B88E9D07A91}"/>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66CB25CD-509D-2671-B6DD-235AD286D66D}"/>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07A420C4-BAC4-4DDF-EE33-097F45E589BF}"/>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F50BB913-59F6-AF5B-7315-42622102783C}"/>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smtClean="0">
                <a:latin typeface="Times" pitchFamily="2" charset="0"/>
              </a:defRPr>
            </a:lvl1pPr>
          </a:lstStyle>
          <a:p>
            <a:pPr>
              <a:defRPr/>
            </a:pPr>
            <a:fld id="{50F4FD5C-C355-7D43-BF73-D0E174CDF42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5.19  Reversal potentials and threshold potentials determine postsynaptic excitation and inhibition.</a:t>
            </a:r>
            <a:r>
              <a:rPr lang="en-US" altLang="en-US">
                <a:latin typeface="Times" pitchFamily="2" charset="0"/>
                <a:ea typeface="ＭＳ Ｐゴシック" panose="020B0600070205080204" pitchFamily="34" charset="-128"/>
              </a:rPr>
              <a:t> (A) If the reversal potential for a PSP (0 mV) is more positive than the action potential threshold (–40 mV), the effect of a transmitter is excitatory, and it generates EPSPs. (B) If the reversal potential for a PSP is more negative than the action potential threshold, the transmitter is inhibitory and generates IPSPs. (C) IPSPs can nonetheless depolarize the postsynaptic cell if their reversal potential is between the resting potential and the action potential threshold. (D) The general rule of postsynaptic action is: If the reversal potential is more positive than threshold, excitation results; inhibition occurs if the reversal potential is more negative than threshold.</a:t>
            </a: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1</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Slide Image Placeholder 1">
            <a:extLst>
              <a:ext uri="{FF2B5EF4-FFF2-40B4-BE49-F238E27FC236}">
                <a16:creationId xmlns:a16="http://schemas.microsoft.com/office/drawing/2014/main" id="{236BAD97-3592-236D-5330-B0FDF89E2A0E}"/>
              </a:ext>
            </a:extLst>
          </p:cNvPr>
          <p:cNvSpPr>
            <a:spLocks noGrp="1" noRot="1" noChangeAspect="1" noChangeArrowheads="1" noTextEdit="1"/>
          </p:cNvSpPr>
          <p:nvPr>
            <p:ph type="sldImg"/>
          </p:nvPr>
        </p:nvSpPr>
        <p:spPr>
          <a:ln/>
        </p:spPr>
      </p:sp>
      <p:sp>
        <p:nvSpPr>
          <p:cNvPr id="58370" name="Notes Placeholder 2">
            <a:extLst>
              <a:ext uri="{FF2B5EF4-FFF2-40B4-BE49-F238E27FC236}">
                <a16:creationId xmlns:a16="http://schemas.microsoft.com/office/drawing/2014/main" id="{F523CE12-B933-CEBE-C530-3AA2480AD73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6.18  Synthesis of histamine and serotonin.</a:t>
            </a:r>
            <a:r>
              <a:rPr lang="en-US" altLang="en-US">
                <a:latin typeface="Times" pitchFamily="2" charset="0"/>
                <a:ea typeface="ＭＳ Ｐゴシック" panose="020B0600070205080204" pitchFamily="34" charset="-128"/>
              </a:rPr>
              <a:t> (A) Histamine is synthesized from the amino acid histidine. (B) Serotonin is derived from the amino acid tryptophan by a two-step process that requires the enzymes tryptophan-5-hydroxylase and a decarboxylase.</a:t>
            </a:r>
          </a:p>
        </p:txBody>
      </p:sp>
      <p:sp>
        <p:nvSpPr>
          <p:cNvPr id="58371" name="Slide Number Placeholder 3">
            <a:extLst>
              <a:ext uri="{FF2B5EF4-FFF2-40B4-BE49-F238E27FC236}">
                <a16:creationId xmlns:a16="http://schemas.microsoft.com/office/drawing/2014/main" id="{9ADB95B1-A73A-0C83-8BDE-E2CBC582739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A027314-E062-2E41-A879-C0CEB0C3CAB5}" type="slidenum">
              <a:rPr lang="en-US" altLang="en-US" sz="1200">
                <a:latin typeface="Times" pitchFamily="2" charset="0"/>
              </a:rPr>
              <a:pPr/>
              <a:t>12</a:t>
            </a:fld>
            <a:endParaRPr lang="en-US" altLang="en-US" sz="1200">
              <a:latin typeface="Times" pitchFamily="2"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Slide Image Placeholder 1">
            <a:extLst>
              <a:ext uri="{FF2B5EF4-FFF2-40B4-BE49-F238E27FC236}">
                <a16:creationId xmlns:a16="http://schemas.microsoft.com/office/drawing/2014/main" id="{18AA8630-979C-0448-A924-41B10C8A151E}"/>
              </a:ext>
            </a:extLst>
          </p:cNvPr>
          <p:cNvSpPr>
            <a:spLocks noGrp="1" noRot="1" noChangeAspect="1" noChangeArrowheads="1" noTextEdit="1"/>
          </p:cNvSpPr>
          <p:nvPr>
            <p:ph type="sldImg"/>
          </p:nvPr>
        </p:nvSpPr>
        <p:spPr>
          <a:ln/>
        </p:spPr>
      </p:sp>
      <p:sp>
        <p:nvSpPr>
          <p:cNvPr id="60418" name="Notes Placeholder 2">
            <a:extLst>
              <a:ext uri="{FF2B5EF4-FFF2-40B4-BE49-F238E27FC236}">
                <a16:creationId xmlns:a16="http://schemas.microsoft.com/office/drawing/2014/main" id="{B58BC34B-CF79-AD89-4E54-1FE991CFB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6.17  The distribution of histamine and serotonin neurotransmitters in the human brain.</a:t>
            </a:r>
            <a:r>
              <a:rPr lang="en-US" altLang="en-US">
                <a:latin typeface="Times" pitchFamily="2" charset="0"/>
                <a:ea typeface="ＭＳ Ｐゴシック" panose="020B0600070205080204" pitchFamily="34" charset="-128"/>
              </a:rPr>
              <a:t> Diagrams show the distribution of neurons and their projections (arrows) containing histamine (A) or serotonin (B). Curved arrows along the perimeter of the cortex indicate the innervation of lateral cortical regions not shown in this midsagittal plane of section.</a:t>
            </a:r>
          </a:p>
        </p:txBody>
      </p:sp>
      <p:sp>
        <p:nvSpPr>
          <p:cNvPr id="60419" name="Slide Number Placeholder 3">
            <a:extLst>
              <a:ext uri="{FF2B5EF4-FFF2-40B4-BE49-F238E27FC236}">
                <a16:creationId xmlns:a16="http://schemas.microsoft.com/office/drawing/2014/main" id="{EAFEB40A-8F1F-5667-1D55-3EE07596374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A0E6745-2C31-0845-81F7-8B45CD14D597}" type="slidenum">
              <a:rPr lang="en-US" altLang="en-US" sz="1200">
                <a:latin typeface="Times" pitchFamily="2" charset="0"/>
              </a:rPr>
              <a:pPr/>
              <a:t>13</a:t>
            </a:fld>
            <a:endParaRPr lang="en-US" altLang="en-US" sz="1200">
              <a:latin typeface="Times" pitchFamily="2"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Slide Image Placeholder 1">
            <a:extLst>
              <a:ext uri="{FF2B5EF4-FFF2-40B4-BE49-F238E27FC236}">
                <a16:creationId xmlns:a16="http://schemas.microsoft.com/office/drawing/2014/main" id="{FDBB555D-1602-1437-30A7-FE5D9EC68F26}"/>
              </a:ext>
            </a:extLst>
          </p:cNvPr>
          <p:cNvSpPr>
            <a:spLocks noGrp="1" noRot="1" noChangeAspect="1" noChangeArrowheads="1" noTextEdit="1"/>
          </p:cNvSpPr>
          <p:nvPr>
            <p:ph type="sldImg"/>
          </p:nvPr>
        </p:nvSpPr>
        <p:spPr>
          <a:ln/>
        </p:spPr>
      </p:sp>
      <p:sp>
        <p:nvSpPr>
          <p:cNvPr id="62466" name="Notes Placeholder 2">
            <a:extLst>
              <a:ext uri="{FF2B5EF4-FFF2-40B4-BE49-F238E27FC236}">
                <a16:creationId xmlns:a16="http://schemas.microsoft.com/office/drawing/2014/main" id="{470758B0-2DF1-895C-58BB-C605BA27E01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6.17  The distribution of histamine and serotonin neurotransmitters in the human brain.</a:t>
            </a:r>
            <a:r>
              <a:rPr lang="en-US" altLang="en-US">
                <a:latin typeface="Times" pitchFamily="2" charset="0"/>
                <a:ea typeface="ＭＳ Ｐゴシック" panose="020B0600070205080204" pitchFamily="34" charset="-128"/>
              </a:rPr>
              <a:t> Diagrams show the distribution of neurons and their projections (arrows) containing histamine (A) or serotonin (B). Curved arrows along the perimeter of the cortex indicate the innervation of lateral cortical regions not shown in this midsagittal plane of section.</a:t>
            </a:r>
          </a:p>
          <a:p>
            <a:endParaRPr lang="en-US" altLang="en-US">
              <a:latin typeface="Times" pitchFamily="2" charset="0"/>
              <a:ea typeface="ＭＳ Ｐゴシック" panose="020B0600070205080204" pitchFamily="34" charset="-128"/>
            </a:endParaRPr>
          </a:p>
        </p:txBody>
      </p:sp>
      <p:sp>
        <p:nvSpPr>
          <p:cNvPr id="62467" name="Slide Number Placeholder 3">
            <a:extLst>
              <a:ext uri="{FF2B5EF4-FFF2-40B4-BE49-F238E27FC236}">
                <a16:creationId xmlns:a16="http://schemas.microsoft.com/office/drawing/2014/main" id="{9DED6DFB-AAE8-89E8-A42B-D6DBF10C12E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6EB7A562-C423-9F42-8EBD-E03DE4D134C3}" type="slidenum">
              <a:rPr lang="en-US" altLang="en-US" sz="1200">
                <a:latin typeface="Times" pitchFamily="2" charset="0"/>
              </a:rPr>
              <a:pPr/>
              <a:t>14</a:t>
            </a:fld>
            <a:endParaRPr lang="en-US" altLang="en-US" sz="1200">
              <a:latin typeface="Times" pitchFamily="2"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3" name="Slide Image Placeholder 1">
            <a:extLst>
              <a:ext uri="{FF2B5EF4-FFF2-40B4-BE49-F238E27FC236}">
                <a16:creationId xmlns:a16="http://schemas.microsoft.com/office/drawing/2014/main" id="{A9B16E12-2F48-1C7E-D489-46D5EED45C44}"/>
              </a:ext>
            </a:extLst>
          </p:cNvPr>
          <p:cNvSpPr>
            <a:spLocks noGrp="1" noRot="1" noChangeAspect="1" noChangeArrowheads="1" noTextEdit="1"/>
          </p:cNvSpPr>
          <p:nvPr>
            <p:ph type="sldImg"/>
          </p:nvPr>
        </p:nvSpPr>
        <p:spPr>
          <a:ln/>
        </p:spPr>
      </p:sp>
      <p:sp>
        <p:nvSpPr>
          <p:cNvPr id="64514" name="Notes Placeholder 2">
            <a:extLst>
              <a:ext uri="{FF2B5EF4-FFF2-40B4-BE49-F238E27FC236}">
                <a16:creationId xmlns:a16="http://schemas.microsoft.com/office/drawing/2014/main" id="{CCE42D7B-B582-EFCA-6BB3-9EAD0796EF3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6.20  Purinergic receptors.</a:t>
            </a:r>
            <a:r>
              <a:rPr lang="en-US" altLang="en-US">
                <a:latin typeface="Times" pitchFamily="2" charset="0"/>
                <a:ea typeface="ＭＳ Ｐゴシック" panose="020B0600070205080204" pitchFamily="34" charset="-128"/>
              </a:rPr>
              <a:t> (A) Subunit of anionotropic P2X</a:t>
            </a:r>
            <a:r>
              <a:rPr lang="en-US" altLang="en-US" baseline="-25000">
                <a:latin typeface="Times" pitchFamily="2" charset="0"/>
                <a:ea typeface="ＭＳ Ｐゴシック" panose="020B0600070205080204" pitchFamily="34" charset="-128"/>
              </a:rPr>
              <a:t>4</a:t>
            </a:r>
            <a:r>
              <a:rPr lang="en-US" altLang="en-US">
                <a:latin typeface="Times" pitchFamily="2" charset="0"/>
                <a:ea typeface="ＭＳ Ｐゴシック" panose="020B0600070205080204" pitchFamily="34" charset="-128"/>
              </a:rPr>
              <a:t> receptor. Each subunit has a transmembrane domain consisting of two helical structures that form part of a channel, as well as a large extracellular domain that includes the ATP binding site. The shape of the subunit is reminiscent of a dolphin, with the structures color-coded as indicated in the inset. (B) Side view of a P2X</a:t>
            </a:r>
            <a:r>
              <a:rPr lang="en-US" altLang="en-US" baseline="-25000">
                <a:latin typeface="Times" pitchFamily="2" charset="0"/>
                <a:ea typeface="ＭＳ Ｐゴシック" panose="020B0600070205080204" pitchFamily="34" charset="-128"/>
              </a:rPr>
              <a:t>4 </a:t>
            </a:r>
            <a:r>
              <a:rPr lang="en-US" altLang="en-US">
                <a:latin typeface="Times" pitchFamily="2" charset="0"/>
                <a:ea typeface="ＭＳ Ｐゴシック" panose="020B0600070205080204" pitchFamily="34" charset="-128"/>
              </a:rPr>
              <a:t>receptor; this receptor is a trimer of three subunits, with each subunit shown in a different color. The ATP binding site is proposed to be in the center of the extracellular domain. (C) Top view of the P2X</a:t>
            </a:r>
            <a:r>
              <a:rPr lang="en-US" altLang="en-US" baseline="-25000">
                <a:latin typeface="Times" pitchFamily="2" charset="0"/>
                <a:ea typeface="ＭＳ Ｐゴシック" panose="020B0600070205080204" pitchFamily="34" charset="-128"/>
              </a:rPr>
              <a:t>4</a:t>
            </a:r>
            <a:r>
              <a:rPr lang="en-US" altLang="en-US">
                <a:latin typeface="Times" pitchFamily="2" charset="0"/>
                <a:ea typeface="ＭＳ Ｐゴシック" panose="020B0600070205080204" pitchFamily="34" charset="-128"/>
              </a:rPr>
              <a:t> receptor, indicating the centrally located channel pore. (D) Structure of a metabotropic A</a:t>
            </a:r>
            <a:r>
              <a:rPr lang="en-US" altLang="en-US" baseline="-25000">
                <a:latin typeface="Times" pitchFamily="2" charset="0"/>
                <a:ea typeface="ＭＳ Ｐゴシック" panose="020B0600070205080204" pitchFamily="34" charset="-128"/>
              </a:rPr>
              <a:t>2A</a:t>
            </a:r>
            <a:r>
              <a:rPr lang="en-US" altLang="en-US">
                <a:latin typeface="Times" pitchFamily="2" charset="0"/>
                <a:ea typeface="ＭＳ Ｐゴシック" panose="020B0600070205080204" pitchFamily="34" charset="-128"/>
              </a:rPr>
              <a:t> adenosine receptor. This receptor has the seven-membrane-spanning domain structure characteristic of metabotropic receptors and is shown with an antagonist drug (purple structure) occupying the adenosine binding site. (A–C from Kawate et al., 2009; D from Jaakola and Ijzerman, 2010.)</a:t>
            </a:r>
          </a:p>
        </p:txBody>
      </p:sp>
      <p:sp>
        <p:nvSpPr>
          <p:cNvPr id="64515" name="Slide Number Placeholder 3">
            <a:extLst>
              <a:ext uri="{FF2B5EF4-FFF2-40B4-BE49-F238E27FC236}">
                <a16:creationId xmlns:a16="http://schemas.microsoft.com/office/drawing/2014/main" id="{1B73024F-DEB3-21F8-7C47-10767E62CB4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C2D2BE7B-5BA6-9A45-BC84-3760D3FF0ED4}" type="slidenum">
              <a:rPr lang="en-US" altLang="en-US" sz="1200">
                <a:latin typeface="Times" pitchFamily="2" charset="0"/>
              </a:rPr>
              <a:pPr/>
              <a:t>15</a:t>
            </a:fld>
            <a:endParaRPr lang="en-US" altLang="en-US" sz="1200">
              <a:latin typeface="Times" pitchFamily="2"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Slide Image Placeholder 1">
            <a:extLst>
              <a:ext uri="{FF2B5EF4-FFF2-40B4-BE49-F238E27FC236}">
                <a16:creationId xmlns:a16="http://schemas.microsoft.com/office/drawing/2014/main" id="{2216C100-3711-C49E-F5DF-FA69B27F74CC}"/>
              </a:ext>
            </a:extLst>
          </p:cNvPr>
          <p:cNvSpPr>
            <a:spLocks noGrp="1" noRot="1" noChangeAspect="1" noChangeArrowheads="1" noTextEdit="1"/>
          </p:cNvSpPr>
          <p:nvPr>
            <p:ph type="sldImg"/>
          </p:nvPr>
        </p:nvSpPr>
        <p:spPr>
          <a:ln/>
        </p:spPr>
      </p:sp>
      <p:sp>
        <p:nvSpPr>
          <p:cNvPr id="18434" name="Notes Placeholder 2">
            <a:extLst>
              <a:ext uri="{FF2B5EF4-FFF2-40B4-BE49-F238E27FC236}">
                <a16:creationId xmlns:a16="http://schemas.microsoft.com/office/drawing/2014/main" id="{1E1DC1B3-5B7C-47FC-9842-BC6A46A0B732}"/>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  Chemical signaling.</a:t>
            </a:r>
            <a:r>
              <a:rPr lang="en-US" altLang="en-US">
                <a:latin typeface="Times" pitchFamily="2" charset="0"/>
                <a:ea typeface="ＭＳ Ｐゴシック" panose="020B0600070205080204" pitchFamily="34" charset="-128"/>
              </a:rPr>
              <a:t> (A) Forms of chemical communication include synaptic transmission, paracrine signaling, and endocrine signaling. (B) The essential components of chemical signaling are: cells that initiate the process by releasing signaling molecules; specific receptors on target cells; intracellular effector molecules; and subsequent cellular responses. </a:t>
            </a:r>
          </a:p>
          <a:p>
            <a:r>
              <a:rPr lang="en-US" altLang="en-US">
                <a:latin typeface="Times" pitchFamily="2" charset="0"/>
                <a:ea typeface="ＭＳ Ｐゴシック" panose="020B0600070205080204" pitchFamily="34" charset="-128"/>
              </a:rPr>
              <a:t> </a:t>
            </a:r>
          </a:p>
        </p:txBody>
      </p:sp>
      <p:sp>
        <p:nvSpPr>
          <p:cNvPr id="18435" name="Slide Number Placeholder 3">
            <a:extLst>
              <a:ext uri="{FF2B5EF4-FFF2-40B4-BE49-F238E27FC236}">
                <a16:creationId xmlns:a16="http://schemas.microsoft.com/office/drawing/2014/main" id="{545CCCEF-36E8-8A8A-EB7F-AAD1428881D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47C3DA0A-766D-2347-9ED6-FE0216398571}" type="slidenum">
              <a:rPr lang="en-US" altLang="en-US" sz="1200">
                <a:latin typeface="Times" pitchFamily="2" charset="0"/>
              </a:rPr>
              <a:pPr/>
              <a:t>16</a:t>
            </a:fld>
            <a:endParaRPr lang="en-US" altLang="en-US" sz="1200">
              <a:latin typeface="Times" pitchFamily="2"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Slide Image Placeholder 1">
            <a:extLst>
              <a:ext uri="{FF2B5EF4-FFF2-40B4-BE49-F238E27FC236}">
                <a16:creationId xmlns:a16="http://schemas.microsoft.com/office/drawing/2014/main" id="{5928396F-66B9-933D-0D25-9B06AAF97F01}"/>
              </a:ext>
            </a:extLst>
          </p:cNvPr>
          <p:cNvSpPr>
            <a:spLocks noGrp="1" noRot="1" noChangeAspect="1" noChangeArrowheads="1" noTextEdit="1"/>
          </p:cNvSpPr>
          <p:nvPr>
            <p:ph type="sldImg"/>
          </p:nvPr>
        </p:nvSpPr>
        <p:spPr>
          <a:ln/>
        </p:spPr>
      </p:sp>
      <p:sp>
        <p:nvSpPr>
          <p:cNvPr id="20482" name="Notes Placeholder 2">
            <a:extLst>
              <a:ext uri="{FF2B5EF4-FFF2-40B4-BE49-F238E27FC236}">
                <a16:creationId xmlns:a16="http://schemas.microsoft.com/office/drawing/2014/main" id="{83C1B646-DE7D-3B24-3858-949FFC0A4F8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7.2  Amplification in signal transduction pathways.</a:t>
            </a:r>
            <a:r>
              <a:rPr lang="en-US" altLang="en-US">
                <a:latin typeface="Times" pitchFamily="2" charset="0"/>
                <a:ea typeface="ＭＳ Ｐゴシック" panose="020B0600070205080204" pitchFamily="34" charset="-128"/>
              </a:rPr>
              <a:t> The activation of a single receptor by a signaling molecule, such as the neurotransmitter norepinephrine, can lead to the activation of numerous G-proteins inside cells. These activated proteins can bind to other signaling molecules, such as the enzyme adenylyl cyclase. Each activated enzyme molecule generates a large number of cAMP molecules. cAMP binds to and activates another family of enzymes—the protein kinases—that can phosphorylate many target proteins. Although not every step in this signaling pathway involves amplification, overall the cascade results in a tremendous increase in the potency of the initial signal.</a:t>
            </a:r>
          </a:p>
          <a:p>
            <a:endParaRPr lang="en-US" altLang="en-US">
              <a:latin typeface="Times" pitchFamily="2" charset="0"/>
              <a:ea typeface="ＭＳ Ｐゴシック" panose="020B0600070205080204" pitchFamily="34" charset="-128"/>
            </a:endParaRPr>
          </a:p>
        </p:txBody>
      </p:sp>
      <p:sp>
        <p:nvSpPr>
          <p:cNvPr id="20483" name="Slide Number Placeholder 3">
            <a:extLst>
              <a:ext uri="{FF2B5EF4-FFF2-40B4-BE49-F238E27FC236}">
                <a16:creationId xmlns:a16="http://schemas.microsoft.com/office/drawing/2014/main" id="{5905C5FD-BC15-BF1E-82B0-08F8340C7F5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99A4BA1-E4A8-2445-8198-D2C01E532177}" type="slidenum">
              <a:rPr lang="en-US" altLang="en-US" sz="1200">
                <a:latin typeface="Times" pitchFamily="2" charset="0"/>
              </a:rPr>
              <a:pPr/>
              <a:t>17</a:t>
            </a:fld>
            <a:endParaRPr lang="en-US" altLang="en-US" sz="1200">
              <a:latin typeface="Times" pitchFamily="2"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Slide Image Placeholder 1">
            <a:extLst>
              <a:ext uri="{FF2B5EF4-FFF2-40B4-BE49-F238E27FC236}">
                <a16:creationId xmlns:a16="http://schemas.microsoft.com/office/drawing/2014/main" id="{B0845B15-27DC-06C4-DBBE-09C72CFDCE79}"/>
              </a:ext>
            </a:extLst>
          </p:cNvPr>
          <p:cNvSpPr>
            <a:spLocks noGrp="1" noRot="1" noChangeAspect="1" noChangeArrowheads="1" noTextEdit="1"/>
          </p:cNvSpPr>
          <p:nvPr>
            <p:ph type="sldImg"/>
          </p:nvPr>
        </p:nvSpPr>
        <p:spPr>
          <a:ln/>
        </p:spPr>
      </p:sp>
      <p:sp>
        <p:nvSpPr>
          <p:cNvPr id="22530" name="Notes Placeholder 2">
            <a:extLst>
              <a:ext uri="{FF2B5EF4-FFF2-40B4-BE49-F238E27FC236}">
                <a16:creationId xmlns:a16="http://schemas.microsoft.com/office/drawing/2014/main" id="{FC854AFA-66C4-D11B-37E5-F55A68D078A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7.3  Three classes of cell signaling molecules. </a:t>
            </a:r>
            <a:r>
              <a:rPr lang="en-US" altLang="en-US">
                <a:latin typeface="Times" pitchFamily="2" charset="0"/>
                <a:ea typeface="ＭＳ Ｐゴシック" panose="020B0600070205080204" pitchFamily="34" charset="-128"/>
              </a:rPr>
              <a:t>(A) Cell-impermeant molecules, such as neurotransmitters, cannot readily traverse the plasma membrane of the target cell and must bind to the extracellular portion of transmembrane receptor proteins. (B) Cell-permeant molecules are able to cross the plasma membrane and bind to receptors in the cytoplasm or nucleus of target cells.(C) Cell-associated molecules are presented on the extracellular surface of the plasma membrane. These signals activate receptors on target cells only if they are directly adjacent to the signaling cell.</a:t>
            </a:r>
          </a:p>
        </p:txBody>
      </p:sp>
      <p:sp>
        <p:nvSpPr>
          <p:cNvPr id="22531" name="Slide Number Placeholder 3">
            <a:extLst>
              <a:ext uri="{FF2B5EF4-FFF2-40B4-BE49-F238E27FC236}">
                <a16:creationId xmlns:a16="http://schemas.microsoft.com/office/drawing/2014/main" id="{04399153-B56F-DF00-F25B-5D145C627E9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6AFD7C7-BEA7-7349-931F-B56A1CF5F019}" type="slidenum">
              <a:rPr lang="en-US" altLang="en-US" sz="1200">
                <a:latin typeface="Times" pitchFamily="2" charset="0"/>
              </a:rPr>
              <a:pPr/>
              <a:t>18</a:t>
            </a:fld>
            <a:endParaRPr lang="en-US" altLang="en-US" sz="1200">
              <a:latin typeface="Times" pitchFamily="2"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Slide Image Placeholder 1">
            <a:extLst>
              <a:ext uri="{FF2B5EF4-FFF2-40B4-BE49-F238E27FC236}">
                <a16:creationId xmlns:a16="http://schemas.microsoft.com/office/drawing/2014/main" id="{5C99FB2D-213D-05E0-8292-47E29F6ABD97}"/>
              </a:ext>
            </a:extLst>
          </p:cNvPr>
          <p:cNvSpPr>
            <a:spLocks noGrp="1" noRot="1" noChangeAspect="1" noChangeArrowheads="1" noTextEdit="1"/>
          </p:cNvSpPr>
          <p:nvPr>
            <p:ph type="sldImg"/>
          </p:nvPr>
        </p:nvSpPr>
        <p:spPr>
          <a:ln/>
        </p:spPr>
      </p:sp>
      <p:sp>
        <p:nvSpPr>
          <p:cNvPr id="24578" name="Notes Placeholder 2">
            <a:extLst>
              <a:ext uri="{FF2B5EF4-FFF2-40B4-BE49-F238E27FC236}">
                <a16:creationId xmlns:a16="http://schemas.microsoft.com/office/drawing/2014/main" id="{2386432F-D086-D7E1-442C-7FDDD71464A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7.4  Categories of cellular receptors.</a:t>
            </a:r>
            <a:r>
              <a:rPr lang="en-US" altLang="en-US">
                <a:latin typeface="Times" pitchFamily="2" charset="0"/>
                <a:ea typeface="ＭＳ Ｐゴシック" panose="020B0600070205080204" pitchFamily="34" charset="-128"/>
              </a:rPr>
              <a:t> Cell-impermeant signaling molecules can bind to and activate channel-linked receptors (A), enzyme-linked receptors (B), or G-protein-coupled receptors (C). Cell-permeant signaling molecules activate intracellular receptors (D).</a:t>
            </a:r>
          </a:p>
        </p:txBody>
      </p:sp>
      <p:sp>
        <p:nvSpPr>
          <p:cNvPr id="24579" name="Slide Number Placeholder 3">
            <a:extLst>
              <a:ext uri="{FF2B5EF4-FFF2-40B4-BE49-F238E27FC236}">
                <a16:creationId xmlns:a16="http://schemas.microsoft.com/office/drawing/2014/main" id="{8FFDB81B-8C5A-C7BD-892C-EB347FB3E0B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2A8F7009-168F-E145-B37C-204570B519D0}" type="slidenum">
              <a:rPr lang="en-US" altLang="en-US" sz="1200">
                <a:latin typeface="Times" pitchFamily="2" charset="0"/>
              </a:rPr>
              <a:pPr/>
              <a:t>19</a:t>
            </a:fld>
            <a:endParaRPr lang="en-US" altLang="en-US" sz="1200">
              <a:latin typeface="Times" pitchFamily="2"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Image Placeholder 1">
            <a:extLst>
              <a:ext uri="{FF2B5EF4-FFF2-40B4-BE49-F238E27FC236}">
                <a16:creationId xmlns:a16="http://schemas.microsoft.com/office/drawing/2014/main" id="{A64C11B1-6171-5888-8597-D9A3D8CB7004}"/>
              </a:ext>
            </a:extLst>
          </p:cNvPr>
          <p:cNvSpPr>
            <a:spLocks noGrp="1" noRot="1" noChangeAspect="1" noChangeArrowheads="1" noTextEdit="1"/>
          </p:cNvSpPr>
          <p:nvPr>
            <p:ph type="sldImg"/>
          </p:nvPr>
        </p:nvSpPr>
        <p:spPr>
          <a:ln/>
        </p:spPr>
      </p:sp>
      <p:sp>
        <p:nvSpPr>
          <p:cNvPr id="26626" name="Notes Placeholder 2">
            <a:extLst>
              <a:ext uri="{FF2B5EF4-FFF2-40B4-BE49-F238E27FC236}">
                <a16:creationId xmlns:a16="http://schemas.microsoft.com/office/drawing/2014/main" id="{A9972AE8-C946-3382-F518-D3B3C9F2C6E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7.5  Types of GTP-binding proteins.</a:t>
            </a:r>
            <a:r>
              <a:rPr lang="en-US" altLang="en-US">
                <a:latin typeface="Times" pitchFamily="2" charset="0"/>
                <a:ea typeface="ＭＳ Ｐゴシック" panose="020B0600070205080204" pitchFamily="34" charset="-128"/>
              </a:rPr>
              <a:t> (A) Heterotrimeric G-proteins consist of three distinct subunits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and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Receptor activation causes the binding of the G-protein and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to exchange GDP for GTP, leading to a dissociation of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and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v subunits. The biological actions of these G-proteins are terminated by hydrolysis of GTP, which is enhanced by GTPase-activating (GAP) proteins. (B) Monomeric G-proteins use similar mechanisms to relay signals from activated cell surface receptors to intracellular targets. The biological actions of these G-proteins depends on binding of GTP, which is activated by guanine nucleotide exchange factors (GEFs) that bind to the receptor in association with adaptor proteins, and their activity is terminated by hydrolysis of GTP, which is also regulated by GAP proteins.</a:t>
            </a:r>
          </a:p>
        </p:txBody>
      </p:sp>
      <p:sp>
        <p:nvSpPr>
          <p:cNvPr id="26627" name="Slide Number Placeholder 3">
            <a:extLst>
              <a:ext uri="{FF2B5EF4-FFF2-40B4-BE49-F238E27FC236}">
                <a16:creationId xmlns:a16="http://schemas.microsoft.com/office/drawing/2014/main" id="{110A26DB-E35C-42DD-DA32-F0821BC12CC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5B4CD3C-29E6-3A4A-AD4E-C20E6997126C}" type="slidenum">
              <a:rPr lang="en-US" altLang="en-US" sz="1200">
                <a:latin typeface="Times" pitchFamily="2" charset="0"/>
              </a:rPr>
              <a:pPr/>
              <a:t>20</a:t>
            </a:fld>
            <a:endParaRPr lang="en-US" altLang="en-US" sz="1200">
              <a:latin typeface="Times" pitchFamily="2"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Slide Image Placeholder 1">
            <a:extLst>
              <a:ext uri="{FF2B5EF4-FFF2-40B4-BE49-F238E27FC236}">
                <a16:creationId xmlns:a16="http://schemas.microsoft.com/office/drawing/2014/main" id="{B1F5DEF6-F4D5-6B5A-CDC1-28DE732C7E40}"/>
              </a:ext>
            </a:extLst>
          </p:cNvPr>
          <p:cNvSpPr>
            <a:spLocks noGrp="1" noRot="1" noChangeAspect="1" noChangeArrowheads="1" noTextEdit="1"/>
          </p:cNvSpPr>
          <p:nvPr>
            <p:ph type="sldImg"/>
          </p:nvPr>
        </p:nvSpPr>
        <p:spPr>
          <a:ln/>
        </p:spPr>
      </p:sp>
      <p:sp>
        <p:nvSpPr>
          <p:cNvPr id="66562" name="Notes Placeholder 2">
            <a:extLst>
              <a:ext uri="{FF2B5EF4-FFF2-40B4-BE49-F238E27FC236}">
                <a16:creationId xmlns:a16="http://schemas.microsoft.com/office/drawing/2014/main" id="{963DE76A-B9D5-E2E6-0266-4DF41287C48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6.16  Metabotropic receptors for catecholamine neurotransmitters.</a:t>
            </a:r>
            <a:r>
              <a:rPr lang="en-US" altLang="en-US">
                <a:latin typeface="Times" pitchFamily="2" charset="0"/>
                <a:ea typeface="ＭＳ Ｐゴシック" panose="020B0600070205080204" pitchFamily="34" charset="-128"/>
              </a:rPr>
              <a:t>  (A) Structure of the D3 dopamine receptor. Like all metabotropic receptors, the D3 receptor spans the plasma membrane seven times and has a cytoplasmic domain that binds to and activates G-proteins, as well as an extracellular domain that binds dopamine. (B) Structure of the </a:t>
            </a:r>
            <a:r>
              <a:rPr lang="en-US" altLang="en-US">
                <a:latin typeface="Times" pitchFamily="2" charset="0"/>
                <a:ea typeface="ＭＳ Ｐゴシック" panose="020B0600070205080204" pitchFamily="34" charset="-128"/>
                <a:sym typeface="Symbol" pitchFamily="2" charset="2"/>
              </a:rPr>
              <a:t></a:t>
            </a:r>
            <a:r>
              <a:rPr lang="en-US" altLang="en-US" baseline="-25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-adrenergic receptor and its associated G-protein. (Left) In the absence of ligand, the cytoplasmic domain of the </a:t>
            </a:r>
            <a:r>
              <a:rPr lang="en-US" altLang="en-US">
                <a:latin typeface="Times" pitchFamily="2" charset="0"/>
                <a:ea typeface="ＭＳ Ｐゴシック" panose="020B0600070205080204" pitchFamily="34" charset="-128"/>
                <a:sym typeface="Symbol" pitchFamily="2" charset="2"/>
              </a:rPr>
              <a:t></a:t>
            </a:r>
            <a:r>
              <a:rPr lang="en-US" altLang="en-US" baseline="-25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receptor is not bound to the G-protein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and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subunits). (Right) Binding of ligand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agonist, indicated by colored spheres) to the extracellular binding site for norepinephrine (NE) and epinephrine (Epi) causes the </a:t>
            </a:r>
            <a:r>
              <a:rPr lang="en-US" altLang="en-US">
                <a:latin typeface="Times" pitchFamily="2" charset="0"/>
                <a:ea typeface="ＭＳ Ｐゴシック" panose="020B0600070205080204" pitchFamily="34" charset="-128"/>
                <a:sym typeface="Symbol" pitchFamily="2" charset="2"/>
              </a:rPr>
              <a:t></a:t>
            </a:r>
            <a:r>
              <a:rPr lang="en-US" altLang="en-US" baseline="-25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receptor to bind to the </a:t>
            </a:r>
            <a:r>
              <a:rPr lang="en-US" altLang="en-US">
                <a:latin typeface="Times" pitchFamily="2" charset="0"/>
                <a:ea typeface="ＭＳ Ｐゴシック" panose="020B0600070205080204" pitchFamily="34" charset="-128"/>
                <a:sym typeface="Symbol" pitchFamily="2" charset="2"/>
              </a:rPr>
              <a:t></a:t>
            </a:r>
            <a:r>
              <a:rPr lang="en-US" altLang="en-US">
                <a:latin typeface="Times" pitchFamily="2" charset="0"/>
                <a:ea typeface="ＭＳ Ｐゴシック" panose="020B0600070205080204" pitchFamily="34" charset="-128"/>
              </a:rPr>
              <a:t> subunit of the G-protein, which in turn induces a dramatic change in the structure of this subunit. (A from Chien et al., 2010; B from Rasmussen et al., 2007, 2011 and Betke et al., 2012.)</a:t>
            </a:r>
          </a:p>
          <a:p>
            <a:r>
              <a:rPr lang="en-US" altLang="en-US">
                <a:latin typeface="Times" pitchFamily="2" charset="0"/>
                <a:ea typeface="ＭＳ Ｐゴシック" panose="020B0600070205080204" pitchFamily="34" charset="-128"/>
              </a:rPr>
              <a:t> </a:t>
            </a:r>
          </a:p>
        </p:txBody>
      </p:sp>
      <p:sp>
        <p:nvSpPr>
          <p:cNvPr id="66563" name="Slide Number Placeholder 3">
            <a:extLst>
              <a:ext uri="{FF2B5EF4-FFF2-40B4-BE49-F238E27FC236}">
                <a16:creationId xmlns:a16="http://schemas.microsoft.com/office/drawing/2014/main" id="{79ADB9E9-C857-438A-4E69-81AD46F1E6A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72CB958F-CBD9-C544-88BC-69404C99C1B6}" type="slidenum">
              <a:rPr lang="en-US" altLang="en-US" sz="1200">
                <a:latin typeface="Times" pitchFamily="2" charset="0"/>
              </a:rPr>
              <a:pPr/>
              <a:t>21</a:t>
            </a:fld>
            <a:endParaRPr lang="en-US" altLang="en-US" sz="1200">
              <a:latin typeface="Times" pitchFamily="2"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Slide Image Placeholder 1">
            <a:extLst>
              <a:ext uri="{FF2B5EF4-FFF2-40B4-BE49-F238E27FC236}">
                <a16:creationId xmlns:a16="http://schemas.microsoft.com/office/drawing/2014/main" id="{5EBF5C9B-51F2-A406-1C48-8BBDC58F3023}"/>
              </a:ext>
            </a:extLst>
          </p:cNvPr>
          <p:cNvSpPr>
            <a:spLocks noGrp="1" noRot="1" noChangeAspect="1" noChangeArrowheads="1" noTextEdit="1"/>
          </p:cNvSpPr>
          <p:nvPr>
            <p:ph type="sldImg"/>
          </p:nvPr>
        </p:nvSpPr>
        <p:spPr>
          <a:ln/>
        </p:spPr>
      </p:sp>
      <p:sp>
        <p:nvSpPr>
          <p:cNvPr id="48130" name="Notes Placeholder 2">
            <a:extLst>
              <a:ext uri="{FF2B5EF4-FFF2-40B4-BE49-F238E27FC236}">
                <a16:creationId xmlns:a16="http://schemas.microsoft.com/office/drawing/2014/main" id="{3359C5C7-C8D2-D52D-00F0-CBE3E76FEA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Times" pitchFamily="2" charset="0"/>
              <a:ea typeface="ＭＳ Ｐゴシック" panose="020B0600070205080204" pitchFamily="34" charset="-128"/>
            </a:endParaRPr>
          </a:p>
        </p:txBody>
      </p:sp>
      <p:sp>
        <p:nvSpPr>
          <p:cNvPr id="48131" name="Slide Number Placeholder 3">
            <a:extLst>
              <a:ext uri="{FF2B5EF4-FFF2-40B4-BE49-F238E27FC236}">
                <a16:creationId xmlns:a16="http://schemas.microsoft.com/office/drawing/2014/main" id="{CB42E89F-C45A-B31A-B823-1599326433C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3FA427E-82BF-5943-BEE7-761B28115A7E}" type="slidenum">
              <a:rPr lang="en-US" altLang="en-US" sz="1200" smtClean="0">
                <a:latin typeface="Times" pitchFamily="2" charset="0"/>
              </a:rPr>
              <a:pPr/>
              <a:t>2</a:t>
            </a:fld>
            <a:endParaRPr lang="en-US" altLang="en-US" sz="1200">
              <a:latin typeface="Times" pitchFamily="2" charset="0"/>
            </a:endParaRPr>
          </a:p>
        </p:txBody>
      </p:sp>
    </p:spTree>
    <p:extLst>
      <p:ext uri="{BB962C8B-B14F-4D97-AF65-F5344CB8AC3E}">
        <p14:creationId xmlns:p14="http://schemas.microsoft.com/office/powerpoint/2010/main" val="19674800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a:extLst>
              <a:ext uri="{FF2B5EF4-FFF2-40B4-BE49-F238E27FC236}">
                <a16:creationId xmlns:a16="http://schemas.microsoft.com/office/drawing/2014/main" id="{B574E543-6D68-76EB-DAAB-37BD949F9F26}"/>
              </a:ext>
            </a:extLst>
          </p:cNvPr>
          <p:cNvSpPr>
            <a:spLocks noGrp="1" noRot="1" noChangeAspect="1" noChangeArrowheads="1" noTextEdit="1"/>
          </p:cNvSpPr>
          <p:nvPr>
            <p:ph type="sldImg"/>
          </p:nvPr>
        </p:nvSpPr>
        <p:spPr>
          <a:ln/>
        </p:spPr>
      </p:sp>
      <p:sp>
        <p:nvSpPr>
          <p:cNvPr id="28674" name="Notes Placeholder 2">
            <a:extLst>
              <a:ext uri="{FF2B5EF4-FFF2-40B4-BE49-F238E27FC236}">
                <a16:creationId xmlns:a16="http://schemas.microsoft.com/office/drawing/2014/main" id="{B0F9D718-45D5-0161-473A-6189D3CF0C9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7.6  Effector pathways associated with G-protein-coupled receptors.</a:t>
            </a:r>
            <a:r>
              <a:rPr lang="en-US" altLang="en-US">
                <a:latin typeface="Times" pitchFamily="2" charset="0"/>
                <a:ea typeface="ＭＳ Ｐゴシック" panose="020B0600070205080204" pitchFamily="34" charset="-128"/>
              </a:rPr>
              <a:t> In all three examples shown here, binding of a neurotransmitter to such a receptor leads to activation of a G-protein and subsequent recruitment of second-messenger pathways. G</a:t>
            </a:r>
            <a:r>
              <a:rPr lang="en-US" altLang="en-US" baseline="-25000">
                <a:latin typeface="Times" pitchFamily="2" charset="0"/>
                <a:ea typeface="ＭＳ Ｐゴシック" panose="020B0600070205080204" pitchFamily="34" charset="-128"/>
              </a:rPr>
              <a:t>s</a:t>
            </a:r>
            <a:r>
              <a:rPr lang="en-US" altLang="en-US">
                <a:latin typeface="Times" pitchFamily="2" charset="0"/>
                <a:ea typeface="ＭＳ Ｐゴシック" panose="020B0600070205080204" pitchFamily="34" charset="-128"/>
              </a:rPr>
              <a:t>, G</a:t>
            </a:r>
            <a:r>
              <a:rPr lang="en-US" altLang="en-US" baseline="-25000">
                <a:latin typeface="Times" pitchFamily="2" charset="0"/>
                <a:ea typeface="ＭＳ Ｐゴシック" panose="020B0600070205080204" pitchFamily="34" charset="-128"/>
              </a:rPr>
              <a:t>q</a:t>
            </a:r>
            <a:r>
              <a:rPr lang="en-US" altLang="en-US">
                <a:latin typeface="Times" pitchFamily="2" charset="0"/>
                <a:ea typeface="ＭＳ Ｐゴシック" panose="020B0600070205080204" pitchFamily="34" charset="-128"/>
              </a:rPr>
              <a:t>, and G</a:t>
            </a:r>
            <a:r>
              <a:rPr lang="en-US" altLang="en-US" baseline="-25000">
                <a:latin typeface="Times" pitchFamily="2" charset="0"/>
                <a:ea typeface="ＭＳ Ｐゴシック" panose="020B0600070205080204" pitchFamily="34" charset="-128"/>
              </a:rPr>
              <a:t>i </a:t>
            </a:r>
            <a:r>
              <a:rPr lang="en-US" altLang="en-US">
                <a:latin typeface="Times" pitchFamily="2" charset="0"/>
                <a:ea typeface="ＭＳ Ｐゴシック" panose="020B0600070205080204" pitchFamily="34" charset="-128"/>
              </a:rPr>
              <a:t>refer to three different types of heterotrimeric G-proteins.</a:t>
            </a:r>
          </a:p>
        </p:txBody>
      </p:sp>
      <p:sp>
        <p:nvSpPr>
          <p:cNvPr id="28675" name="Slide Number Placeholder 3">
            <a:extLst>
              <a:ext uri="{FF2B5EF4-FFF2-40B4-BE49-F238E27FC236}">
                <a16:creationId xmlns:a16="http://schemas.microsoft.com/office/drawing/2014/main" id="{C3B0884B-0167-4DAC-F322-5F84B5206E4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2536857-DB2B-804D-9DD3-6D3B2DF30D7E}" type="slidenum">
              <a:rPr lang="en-US" altLang="en-US" sz="1200">
                <a:latin typeface="Times" pitchFamily="2" charset="0"/>
              </a:rPr>
              <a:pPr/>
              <a:t>22</a:t>
            </a:fld>
            <a:endParaRPr lang="en-US" altLang="en-US" sz="1200">
              <a:latin typeface="Times" pitchFamily="2"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a:extLst>
              <a:ext uri="{FF2B5EF4-FFF2-40B4-BE49-F238E27FC236}">
                <a16:creationId xmlns:a16="http://schemas.microsoft.com/office/drawing/2014/main" id="{B28A424B-3344-9063-EF44-3C43E22B050E}"/>
              </a:ext>
            </a:extLst>
          </p:cNvPr>
          <p:cNvSpPr>
            <a:spLocks noGrp="1" noRot="1" noChangeAspect="1" noChangeArrowheads="1" noTextEdit="1"/>
          </p:cNvSpPr>
          <p:nvPr>
            <p:ph type="sldImg"/>
          </p:nvPr>
        </p:nvSpPr>
        <p:spPr>
          <a:ln/>
        </p:spPr>
      </p:sp>
      <p:sp>
        <p:nvSpPr>
          <p:cNvPr id="30722" name="Notes Placeholder 2">
            <a:extLst>
              <a:ext uri="{FF2B5EF4-FFF2-40B4-BE49-F238E27FC236}">
                <a16:creationId xmlns:a16="http://schemas.microsoft.com/office/drawing/2014/main" id="{9221C2B8-2F76-5C4D-E140-852912585F6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7.7  Neuronal second messengers.</a:t>
            </a:r>
            <a:r>
              <a:rPr lang="en-US" altLang="en-US">
                <a:latin typeface="Times" pitchFamily="2" charset="0"/>
                <a:ea typeface="ＭＳ Ｐゴシック" panose="020B0600070205080204" pitchFamily="34" charset="-128"/>
              </a:rPr>
              <a:t> (A) Mechanisms responsible for producing and removing second messengers, and the downstream targets of these messengers. (B) Proteins involved in delivering calcium to the cytoplasm and in removing calcium from the cytoplasm. (C) Mechanisms for producing and degrading cyclic nucleotides. (D) Pathways involved in producing and removing diacylglycerol and IP</a:t>
            </a:r>
            <a:r>
              <a:rPr lang="en-US" altLang="en-US" baseline="-25000">
                <a:latin typeface="Times" pitchFamily="2" charset="0"/>
                <a:ea typeface="ＭＳ Ｐゴシック" panose="020B0600070205080204" pitchFamily="34" charset="-128"/>
              </a:rPr>
              <a:t>3</a:t>
            </a:r>
            <a:r>
              <a:rPr lang="en-US" altLang="en-US">
                <a:latin typeface="Times" pitchFamily="2" charset="0"/>
                <a:ea typeface="ＭＳ Ｐゴシック" panose="020B0600070205080204" pitchFamily="34" charset="-128"/>
              </a:rPr>
              <a:t>.</a:t>
            </a:r>
          </a:p>
        </p:txBody>
      </p:sp>
      <p:sp>
        <p:nvSpPr>
          <p:cNvPr id="30723" name="Slide Number Placeholder 3">
            <a:extLst>
              <a:ext uri="{FF2B5EF4-FFF2-40B4-BE49-F238E27FC236}">
                <a16:creationId xmlns:a16="http://schemas.microsoft.com/office/drawing/2014/main" id="{FC44B55F-9AD4-E6CC-4C8C-8CDAA2AC9F4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8934CA9-49B7-3147-909E-45FC5AD0FD00}" type="slidenum">
              <a:rPr lang="en-US" altLang="en-US" sz="1200">
                <a:latin typeface="Times" pitchFamily="2" charset="0"/>
              </a:rPr>
              <a:pPr/>
              <a:t>23</a:t>
            </a:fld>
            <a:endParaRPr lang="en-US" altLang="en-US" sz="1200">
              <a:latin typeface="Times" pitchFamily="2"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Slide Image Placeholder 1">
            <a:extLst>
              <a:ext uri="{FF2B5EF4-FFF2-40B4-BE49-F238E27FC236}">
                <a16:creationId xmlns:a16="http://schemas.microsoft.com/office/drawing/2014/main" id="{9E747D74-E2D7-3FB2-9011-B10AC3DAC84E}"/>
              </a:ext>
            </a:extLst>
          </p:cNvPr>
          <p:cNvSpPr>
            <a:spLocks noGrp="1" noRot="1" noChangeAspect="1" noChangeArrowheads="1" noTextEdit="1"/>
          </p:cNvSpPr>
          <p:nvPr>
            <p:ph type="sldImg"/>
          </p:nvPr>
        </p:nvSpPr>
        <p:spPr>
          <a:ln/>
        </p:spPr>
      </p:sp>
      <p:sp>
        <p:nvSpPr>
          <p:cNvPr id="32770" name="Notes Placeholder 2">
            <a:extLst>
              <a:ext uri="{FF2B5EF4-FFF2-40B4-BE49-F238E27FC236}">
                <a16:creationId xmlns:a16="http://schemas.microsoft.com/office/drawing/2014/main" id="{D0F8A9DA-32FC-65F9-FDF7-AF275368251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7.8  Regulation of cellular proteins by phosphorylation. </a:t>
            </a:r>
            <a:r>
              <a:rPr lang="en-US" altLang="en-US">
                <a:latin typeface="Times" pitchFamily="2" charset="0"/>
                <a:ea typeface="ＭＳ Ｐゴシック" panose="020B0600070205080204" pitchFamily="34" charset="-128"/>
              </a:rPr>
              <a:t>Protein kinases transfer phosphate groups (P</a:t>
            </a:r>
            <a:r>
              <a:rPr lang="en-US" altLang="en-US" baseline="-25000">
                <a:latin typeface="Times" pitchFamily="2" charset="0"/>
                <a:ea typeface="ＭＳ Ｐゴシック" panose="020B0600070205080204" pitchFamily="34" charset="-128"/>
              </a:rPr>
              <a:t>i</a:t>
            </a:r>
            <a:r>
              <a:rPr lang="en-US" altLang="en-US">
                <a:latin typeface="Times" pitchFamily="2" charset="0"/>
                <a:ea typeface="ＭＳ Ｐゴシック" panose="020B0600070205080204" pitchFamily="34" charset="-128"/>
              </a:rPr>
              <a:t>) from ATP to serine, threonine, or tyrosine residues on substrate proteins. This phosphorylation reversibly alters the structure and function of cellular proteins. Removal of the phosphate groups is catalyzed by protein phosphatases. Both kinases and phosphatases are regulated by a variety of intracellular second messengers.</a:t>
            </a:r>
          </a:p>
          <a:p>
            <a:endParaRPr lang="en-US" altLang="en-US">
              <a:latin typeface="Times" pitchFamily="2" charset="0"/>
              <a:ea typeface="ＭＳ Ｐゴシック" panose="020B0600070205080204" pitchFamily="34" charset="-128"/>
            </a:endParaRPr>
          </a:p>
        </p:txBody>
      </p:sp>
      <p:sp>
        <p:nvSpPr>
          <p:cNvPr id="32771" name="Slide Number Placeholder 3">
            <a:extLst>
              <a:ext uri="{FF2B5EF4-FFF2-40B4-BE49-F238E27FC236}">
                <a16:creationId xmlns:a16="http://schemas.microsoft.com/office/drawing/2014/main" id="{3B24CFB5-8E8E-D431-BE30-BE9F460E1FB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049F894-559F-994B-BA6D-A5A87B64B7EE}" type="slidenum">
              <a:rPr lang="en-US" altLang="en-US" sz="1200">
                <a:latin typeface="Times" pitchFamily="2" charset="0"/>
              </a:rPr>
              <a:pPr/>
              <a:t>24</a:t>
            </a:fld>
            <a:endParaRPr lang="en-US" altLang="en-US" sz="1200">
              <a:latin typeface="Times" pitchFamily="2"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C447C883-FD31-DF23-ABC6-FD833E5AE0E4}"/>
              </a:ext>
            </a:extLst>
          </p:cNvPr>
          <p:cNvSpPr>
            <a:spLocks noGrp="1" noRot="1" noChangeAspect="1" noChangeArrowheads="1" noTextEdit="1"/>
          </p:cNvSpPr>
          <p:nvPr>
            <p:ph type="sldImg"/>
          </p:nvPr>
        </p:nvSpPr>
        <p:spPr>
          <a:ln/>
        </p:spPr>
      </p:sp>
      <p:sp>
        <p:nvSpPr>
          <p:cNvPr id="34818" name="Notes Placeholder 2">
            <a:extLst>
              <a:ext uri="{FF2B5EF4-FFF2-40B4-BE49-F238E27FC236}">
                <a16:creationId xmlns:a16="http://schemas.microsoft.com/office/drawing/2014/main" id="{39335E2A-9358-28DD-9114-B6137EC1728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7.9  Activation of protein kinases. </a:t>
            </a:r>
            <a:r>
              <a:rPr lang="en-US" altLang="en-US">
                <a:latin typeface="Times" pitchFamily="2" charset="0"/>
                <a:ea typeface="ＭＳ Ｐゴシック" panose="020B0600070205080204" pitchFamily="34" charset="-128"/>
              </a:rPr>
              <a:t>(A) In the inactive state (left), the catalytic subunits of PKA are inhibited by the regulatory subunits. Binding of cAMP to the regulatory subunits relieves the inhibition and frees the catalytic subunits to phosphorylate their targets. Black lines indicate flexible structures that connect parts of the regulatory subunit. (B) CaMKII is a large wheel-shaped structure comprising 12 subunits, each with a catalytic (tan/yellow) and a regulatory (blue) domain, held together by a central association domain (green). Binding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/calmodulin to the regulatory domain allows the catalytic domain to extend and phosphorylate its substrates. (C) Binding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allows lipid-binding domains of PKC (blue) to insert into the plasma membrane and bind to DAG and other membrane lipids. This change in structure and location displaces the regulatory domain (blue) allows the catalytic domain of PKC (yellow) to phosphorylate its substrates. Black lines indicate flexible structures that connect the various domains of PKC. (D) Activation of MAPK is caused by phosphorylation of an activation loop (yellow) by upstream kinases. Phosphorylation of the activation loop allows the catalytic domain of MAPK to assume its active conformation and phosphorylate downstream targets. (A from pdb101.rcsb.org; B after Craddock et al., 2012; C after Leonard et al., 2011; D from Turk, 2007.)</a:t>
            </a:r>
          </a:p>
        </p:txBody>
      </p:sp>
      <p:sp>
        <p:nvSpPr>
          <p:cNvPr id="34819" name="Slide Number Placeholder 3">
            <a:extLst>
              <a:ext uri="{FF2B5EF4-FFF2-40B4-BE49-F238E27FC236}">
                <a16:creationId xmlns:a16="http://schemas.microsoft.com/office/drawing/2014/main" id="{DCFFC711-2FAE-441C-51D7-095BE19E26F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B694EC6-8631-214A-B187-2AD8C4442753}" type="slidenum">
              <a:rPr lang="en-US" altLang="en-US" sz="1200">
                <a:latin typeface="Times" pitchFamily="2" charset="0"/>
              </a:rPr>
              <a:pPr/>
              <a:t>25</a:t>
            </a:fld>
            <a:endParaRPr lang="en-US" altLang="en-US" sz="1200">
              <a:latin typeface="Times" pitchFamily="2"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Slide Image Placeholder 1">
            <a:extLst>
              <a:ext uri="{FF2B5EF4-FFF2-40B4-BE49-F238E27FC236}">
                <a16:creationId xmlns:a16="http://schemas.microsoft.com/office/drawing/2014/main" id="{47F0C10D-A4CE-99DD-9FF5-08DEC5224263}"/>
              </a:ext>
            </a:extLst>
          </p:cNvPr>
          <p:cNvSpPr>
            <a:spLocks noGrp="1" noRot="1" noChangeAspect="1" noChangeArrowheads="1" noTextEdit="1"/>
          </p:cNvSpPr>
          <p:nvPr>
            <p:ph type="sldImg"/>
          </p:nvPr>
        </p:nvSpPr>
        <p:spPr>
          <a:ln/>
        </p:spPr>
      </p:sp>
      <p:sp>
        <p:nvSpPr>
          <p:cNvPr id="36866" name="Notes Placeholder 2">
            <a:extLst>
              <a:ext uri="{FF2B5EF4-FFF2-40B4-BE49-F238E27FC236}">
                <a16:creationId xmlns:a16="http://schemas.microsoft.com/office/drawing/2014/main" id="{73A78893-AB3E-4D1D-0BD2-2EF5BEC08AF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7.10  Types of protein phosphatases.</a:t>
            </a:r>
            <a:r>
              <a:rPr lang="en-US" altLang="en-US">
                <a:latin typeface="Times" pitchFamily="2" charset="0"/>
                <a:ea typeface="ＭＳ Ｐゴシック" panose="020B0600070205080204" pitchFamily="34" charset="-128"/>
              </a:rPr>
              <a:t> (A) Structure of PP1, consisting of a catalytic subunit (red) bound to spinophilin (blue), a regulatory subunit found in dendritic spines. (B) PP2A is a trimeric enzyme that has a scaffold subunit (yellow), in addition to the catalytic (red) and regulatory (blue) subunits common to other phosphatases. (C) The activity of PP2B, or calcineurin, is regulated by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/calmodulin. In the absence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/calmodulin (left), part of the regulatory subunit blocks the active site of the catalytic subunit, preventing phosphatase activity. Binding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/calmodulin to the regulatory subunit relieves this blockade, allowing PP2B to dephosphorylate its substrate proteins. (A from Bollen et al., 2010; B from Cho and Xu, 2007; C after Li et al., 2011.)</a:t>
            </a:r>
          </a:p>
          <a:p>
            <a:r>
              <a:rPr lang="en-US" altLang="en-US">
                <a:latin typeface="Times" pitchFamily="2" charset="0"/>
                <a:ea typeface="ＭＳ Ｐゴシック" panose="020B0600070205080204" pitchFamily="34" charset="-128"/>
              </a:rPr>
              <a:t> </a:t>
            </a:r>
          </a:p>
        </p:txBody>
      </p:sp>
      <p:sp>
        <p:nvSpPr>
          <p:cNvPr id="36867" name="Slide Number Placeholder 3">
            <a:extLst>
              <a:ext uri="{FF2B5EF4-FFF2-40B4-BE49-F238E27FC236}">
                <a16:creationId xmlns:a16="http://schemas.microsoft.com/office/drawing/2014/main" id="{3BA8B2E7-7421-0E62-F457-FD93531CEFD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048D12D4-87D8-B94D-875F-F4563A71E96C}" type="slidenum">
              <a:rPr lang="en-US" altLang="en-US" sz="1200">
                <a:latin typeface="Times" pitchFamily="2" charset="0"/>
              </a:rPr>
              <a:pPr/>
              <a:t>26</a:t>
            </a:fld>
            <a:endParaRPr lang="en-US" altLang="en-US" sz="1200">
              <a:latin typeface="Times" pitchFamily="2"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Slide Image Placeholder 1">
            <a:extLst>
              <a:ext uri="{FF2B5EF4-FFF2-40B4-BE49-F238E27FC236}">
                <a16:creationId xmlns:a16="http://schemas.microsoft.com/office/drawing/2014/main" id="{429BF0BB-51BC-8F60-FE57-2073376DCF1E}"/>
              </a:ext>
            </a:extLst>
          </p:cNvPr>
          <p:cNvSpPr>
            <a:spLocks noGrp="1" noRot="1" noChangeAspect="1" noChangeArrowheads="1" noTextEdit="1"/>
          </p:cNvSpPr>
          <p:nvPr>
            <p:ph type="sldImg"/>
          </p:nvPr>
        </p:nvSpPr>
        <p:spPr>
          <a:ln/>
        </p:spPr>
      </p:sp>
      <p:sp>
        <p:nvSpPr>
          <p:cNvPr id="38914" name="Notes Placeholder 2">
            <a:extLst>
              <a:ext uri="{FF2B5EF4-FFF2-40B4-BE49-F238E27FC236}">
                <a16:creationId xmlns:a16="http://schemas.microsoft.com/office/drawing/2014/main" id="{8DAA86BB-C57A-BC0F-83B9-D07D63C7286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Box 7B  Dendritic Spines</a:t>
            </a:r>
            <a:endParaRPr lang="en-US" altLang="en-US">
              <a:latin typeface="Times" pitchFamily="2" charset="0"/>
              <a:ea typeface="ＭＳ Ｐゴシック" panose="020B0600070205080204" pitchFamily="34" charset="-128"/>
            </a:endParaRPr>
          </a:p>
          <a:p>
            <a:r>
              <a:rPr lang="en-US" altLang="en-US">
                <a:latin typeface="Times" pitchFamily="2" charset="0"/>
                <a:ea typeface="ＭＳ Ｐゴシック" panose="020B0600070205080204" pitchFamily="34" charset="-128"/>
              </a:rPr>
              <a:t>(A) Cajal’s classic drawings of dendritic spines. Left, dendrites of cortical pyramidal neurons. Right, higher-magnification images of several different types of dendritic spines. (B) Electron micrograph of an excitatory synapse in the hippocampus. Green arrow indicates postsynaptic density. (C) Reconstruction of a small region of the dendrite of a hippocampal pyramidal neuron, revealing a remarkable diversity in spine structure. Red structures indicate postsynaptic densities within each spine. (B from Harris and Weinberg, 2012; C from http://synapseweb.clm.utexas.edu/atlas; reprinted with permission from J. Spacek.) (D) Localized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signal (green) produced in the spine of a hippocampal pyramidal neuron following activation of a glutamatergic synapse. (E) Postsynaptic densities include dozens of signal transduction molecules, including glutamate receptors (AMPA-type [AMPAR], NMDA-type [NMDAR], mGluR), other ion channels such as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and many intracellular signal transduction molecules, most notably the protein kinase CaMKII. Cytoskeletal elements, such as actin and its numerous binding partners, also are prominent and help create the structure of dendritic spines. (D after Sabatini et al., 2002; E after Sheng and Kim, 2011.)</a:t>
            </a:r>
          </a:p>
          <a:p>
            <a:r>
              <a:rPr lang="en-US" altLang="en-US">
                <a:latin typeface="Times" pitchFamily="2" charset="0"/>
                <a:ea typeface="ＭＳ Ｐゴシック" panose="020B0600070205080204" pitchFamily="34" charset="-128"/>
              </a:rPr>
              <a:t> </a:t>
            </a:r>
          </a:p>
          <a:p>
            <a:r>
              <a:rPr lang="en-US" altLang="en-US">
                <a:latin typeface="Times" pitchFamily="2" charset="0"/>
                <a:ea typeface="ＭＳ Ｐゴシック" panose="020B0600070205080204" pitchFamily="34" charset="-128"/>
              </a:rPr>
              <a:t> </a:t>
            </a:r>
          </a:p>
        </p:txBody>
      </p:sp>
      <p:sp>
        <p:nvSpPr>
          <p:cNvPr id="38915" name="Slide Number Placeholder 3">
            <a:extLst>
              <a:ext uri="{FF2B5EF4-FFF2-40B4-BE49-F238E27FC236}">
                <a16:creationId xmlns:a16="http://schemas.microsoft.com/office/drawing/2014/main" id="{8C6A2E44-8590-7315-0EB1-CF1767B4E0D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BA78113-E995-114F-B2B8-A199960CFA3F}" type="slidenum">
              <a:rPr lang="en-US" altLang="en-US" sz="1200">
                <a:latin typeface="Times" pitchFamily="2" charset="0"/>
              </a:rPr>
              <a:pPr/>
              <a:t>27</a:t>
            </a:fld>
            <a:endParaRPr lang="en-US" altLang="en-US" sz="1200">
              <a:latin typeface="Times" pitchFamily="2"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Slide Image Placeholder 1">
            <a:extLst>
              <a:ext uri="{FF2B5EF4-FFF2-40B4-BE49-F238E27FC236}">
                <a16:creationId xmlns:a16="http://schemas.microsoft.com/office/drawing/2014/main" id="{3B1D20C3-4848-7833-251C-412EE0536DE4}"/>
              </a:ext>
            </a:extLst>
          </p:cNvPr>
          <p:cNvSpPr>
            <a:spLocks noGrp="1" noRot="1" noChangeAspect="1" noChangeArrowheads="1" noTextEdit="1"/>
          </p:cNvSpPr>
          <p:nvPr>
            <p:ph type="sldImg"/>
          </p:nvPr>
        </p:nvSpPr>
        <p:spPr>
          <a:ln/>
        </p:spPr>
      </p:sp>
      <p:sp>
        <p:nvSpPr>
          <p:cNvPr id="40962" name="Notes Placeholder 2">
            <a:extLst>
              <a:ext uri="{FF2B5EF4-FFF2-40B4-BE49-F238E27FC236}">
                <a16:creationId xmlns:a16="http://schemas.microsoft.com/office/drawing/2014/main" id="{5A8E3C13-C85D-4AD0-5ECF-D8F5C8EBA92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7.11  Steps in the transcription of DNA into RNA.</a:t>
            </a:r>
            <a:r>
              <a:rPr lang="en-US" altLang="en-US">
                <a:latin typeface="Times" pitchFamily="2" charset="0"/>
                <a:ea typeface="ＭＳ Ｐゴシック" panose="020B0600070205080204" pitchFamily="34" charset="-128"/>
              </a:rPr>
              <a:t> Condensed chromatin (left) is decondensed into a beads-on-a-DNA-string array (right) in which an upstream activator site (UAS) is free of proteins and is bound by a sequence-specific transcriptional activator protein (a transcription factor). The transcriptional activator protein then binds co-activator complexes that enable the RNA polymerase with its associated factors to bind at the start site of transcription and initiate RNA synthesis.</a:t>
            </a:r>
          </a:p>
        </p:txBody>
      </p:sp>
      <p:sp>
        <p:nvSpPr>
          <p:cNvPr id="40963" name="Slide Number Placeholder 3">
            <a:extLst>
              <a:ext uri="{FF2B5EF4-FFF2-40B4-BE49-F238E27FC236}">
                <a16:creationId xmlns:a16="http://schemas.microsoft.com/office/drawing/2014/main" id="{EBFFB3C1-8FF2-E36C-6325-FC2843AFF11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C2620ED-01EE-3744-B95F-422C32A6C5CA}" type="slidenum">
              <a:rPr lang="en-US" altLang="en-US" sz="1200">
                <a:latin typeface="Times" pitchFamily="2" charset="0"/>
              </a:rPr>
              <a:pPr/>
              <a:t>28</a:t>
            </a:fld>
            <a:endParaRPr lang="en-US" altLang="en-US" sz="1200">
              <a:latin typeface="Times" pitchFamily="2"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Slide Image Placeholder 1">
            <a:extLst>
              <a:ext uri="{FF2B5EF4-FFF2-40B4-BE49-F238E27FC236}">
                <a16:creationId xmlns:a16="http://schemas.microsoft.com/office/drawing/2014/main" id="{7A706293-2969-DCA9-92C1-34D09FC7FF1B}"/>
              </a:ext>
            </a:extLst>
          </p:cNvPr>
          <p:cNvSpPr>
            <a:spLocks noGrp="1" noRot="1" noChangeAspect="1" noChangeArrowheads="1" noTextEdit="1"/>
          </p:cNvSpPr>
          <p:nvPr>
            <p:ph type="sldImg"/>
          </p:nvPr>
        </p:nvSpPr>
        <p:spPr>
          <a:ln/>
        </p:spPr>
      </p:sp>
      <p:sp>
        <p:nvSpPr>
          <p:cNvPr id="43010" name="Notes Placeholder 2">
            <a:extLst>
              <a:ext uri="{FF2B5EF4-FFF2-40B4-BE49-F238E27FC236}">
                <a16:creationId xmlns:a16="http://schemas.microsoft.com/office/drawing/2014/main" id="{24AD3A64-D53D-99E9-9D09-F49E07ECFA9C}"/>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7.12  Transcriptional regulation by CREB.</a:t>
            </a:r>
            <a:r>
              <a:rPr lang="en-US" altLang="en-US">
                <a:latin typeface="Times" pitchFamily="2" charset="0"/>
                <a:ea typeface="ＭＳ Ｐゴシック" panose="020B0600070205080204" pitchFamily="34" charset="-128"/>
              </a:rPr>
              <a:t> Multiple signaling pathways converge by activating kinases that phosphorylate CREB. These include PKA,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/calmodulin kinase IV, and MAPK. Phosphorylation of CREB allows it to bind co-activators (not shown in the figure), which then stimulate RNA polymerase to begin synthesis of RNA. RNA is then processed and exported to the cytoplasm, where it serves as mRNA for translation into protein.</a:t>
            </a:r>
          </a:p>
        </p:txBody>
      </p:sp>
      <p:sp>
        <p:nvSpPr>
          <p:cNvPr id="43011" name="Slide Number Placeholder 3">
            <a:extLst>
              <a:ext uri="{FF2B5EF4-FFF2-40B4-BE49-F238E27FC236}">
                <a16:creationId xmlns:a16="http://schemas.microsoft.com/office/drawing/2014/main" id="{690C10BA-B79B-F7E1-4919-8E5E9F49DF0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030FBC0-5A3F-CB40-A61B-BACF38ED1E9E}" type="slidenum">
              <a:rPr lang="en-US" altLang="en-US" sz="1200">
                <a:latin typeface="Times" pitchFamily="2" charset="0"/>
              </a:rPr>
              <a:pPr/>
              <a:t>29</a:t>
            </a:fld>
            <a:endParaRPr lang="en-US" altLang="en-US" sz="1200">
              <a:latin typeface="Times" pitchFamily="2"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a:extLst>
              <a:ext uri="{FF2B5EF4-FFF2-40B4-BE49-F238E27FC236}">
                <a16:creationId xmlns:a16="http://schemas.microsoft.com/office/drawing/2014/main" id="{7CD473F7-A777-7633-BA71-853CB71695F7}"/>
              </a:ext>
            </a:extLst>
          </p:cNvPr>
          <p:cNvSpPr>
            <a:spLocks noGrp="1" noRot="1" noChangeAspect="1" noChangeArrowheads="1" noTextEdit="1"/>
          </p:cNvSpPr>
          <p:nvPr>
            <p:ph type="sldImg"/>
          </p:nvPr>
        </p:nvSpPr>
        <p:spPr>
          <a:ln/>
        </p:spPr>
      </p:sp>
      <p:sp>
        <p:nvSpPr>
          <p:cNvPr id="45058" name="Notes Placeholder 2">
            <a:extLst>
              <a:ext uri="{FF2B5EF4-FFF2-40B4-BE49-F238E27FC236}">
                <a16:creationId xmlns:a16="http://schemas.microsoft.com/office/drawing/2014/main" id="{D7E720CE-BA10-7F46-02B3-16CD258E0CE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7.14  Signaling at cerebellar parallel fiber synapses during long-term synaptic depression. </a:t>
            </a:r>
            <a:r>
              <a:rPr lang="en-US" altLang="en-US">
                <a:latin typeface="Times" pitchFamily="2" charset="0"/>
                <a:ea typeface="ＭＳ Ｐゴシック" panose="020B0600070205080204" pitchFamily="34" charset="-128"/>
              </a:rPr>
              <a:t>Glutamate released by parallel fibers activates both AMPA-type and metabotropic receptors. The latter produce IP</a:t>
            </a:r>
            <a:r>
              <a:rPr lang="en-US" altLang="en-US" baseline="-25000">
                <a:latin typeface="Times" pitchFamily="2" charset="0"/>
                <a:ea typeface="ＭＳ Ｐゴシック" panose="020B0600070205080204" pitchFamily="34" charset="-128"/>
              </a:rPr>
              <a:t>3</a:t>
            </a:r>
            <a:r>
              <a:rPr lang="en-US" altLang="en-US">
                <a:latin typeface="Times" pitchFamily="2" charset="0"/>
                <a:ea typeface="ＭＳ Ｐゴシック" panose="020B0600070205080204" pitchFamily="34" charset="-128"/>
              </a:rPr>
              <a:t> and DAG in the Purkinje cell. When paired with a rise in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associated with activity of climbing fiber synapses, the IP</a:t>
            </a:r>
            <a:r>
              <a:rPr lang="en-US" altLang="en-US" baseline="-25000">
                <a:latin typeface="Times" pitchFamily="2" charset="0"/>
                <a:ea typeface="ＭＳ Ｐゴシック" panose="020B0600070205080204" pitchFamily="34" charset="-128"/>
              </a:rPr>
              <a:t>3</a:t>
            </a:r>
            <a:r>
              <a:rPr lang="en-US" altLang="en-US">
                <a:latin typeface="Times" pitchFamily="2" charset="0"/>
                <a:ea typeface="ＭＳ Ｐゴシック" panose="020B0600070205080204" pitchFamily="34" charset="-128"/>
              </a:rPr>
              <a:t> causes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to be released from the endoplasmic reticulum, while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and DAG together activate protein kinase C. These signals together change the properties of AMPA receptors to produce long-term depression.</a:t>
            </a:r>
          </a:p>
          <a:p>
            <a:endParaRPr lang="en-US" altLang="en-US">
              <a:latin typeface="Times" pitchFamily="2" charset="0"/>
              <a:ea typeface="ＭＳ Ｐゴシック" panose="020B0600070205080204" pitchFamily="34" charset="-128"/>
            </a:endParaRPr>
          </a:p>
        </p:txBody>
      </p:sp>
      <p:sp>
        <p:nvSpPr>
          <p:cNvPr id="45059" name="Slide Number Placeholder 3">
            <a:extLst>
              <a:ext uri="{FF2B5EF4-FFF2-40B4-BE49-F238E27FC236}">
                <a16:creationId xmlns:a16="http://schemas.microsoft.com/office/drawing/2014/main" id="{3C36F180-B2C0-38B7-730D-0CAC1E95B40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D5BA5222-B830-FE40-B9A4-025FA1501EB9}" type="slidenum">
              <a:rPr lang="en-US" altLang="en-US" sz="1200">
                <a:latin typeface="Times" pitchFamily="2" charset="0"/>
              </a:rPr>
              <a:pPr/>
              <a:t>30</a:t>
            </a:fld>
            <a:endParaRPr lang="en-US" altLang="en-US" sz="1200">
              <a:latin typeface="Times" pitchFamily="2"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Slide Image Placeholder 1">
            <a:extLst>
              <a:ext uri="{FF2B5EF4-FFF2-40B4-BE49-F238E27FC236}">
                <a16:creationId xmlns:a16="http://schemas.microsoft.com/office/drawing/2014/main" id="{4AAC712D-A61C-CA57-9E52-782B3E801AA5}"/>
              </a:ext>
            </a:extLst>
          </p:cNvPr>
          <p:cNvSpPr>
            <a:spLocks noGrp="1" noRot="1" noChangeAspect="1" noChangeArrowheads="1" noTextEdit="1"/>
          </p:cNvSpPr>
          <p:nvPr>
            <p:ph type="sldImg"/>
          </p:nvPr>
        </p:nvSpPr>
        <p:spPr>
          <a:ln/>
        </p:spPr>
      </p:sp>
      <p:sp>
        <p:nvSpPr>
          <p:cNvPr id="47106" name="Notes Placeholder 2">
            <a:extLst>
              <a:ext uri="{FF2B5EF4-FFF2-40B4-BE49-F238E27FC236}">
                <a16:creationId xmlns:a16="http://schemas.microsoft.com/office/drawing/2014/main" id="{D5ABA8EC-288C-5AD2-10DA-7FCDFCAA26C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7.15  Regulation of tyrosine hydroxylase by protein phosphorylation.</a:t>
            </a:r>
            <a:r>
              <a:rPr lang="en-US" altLang="en-US">
                <a:latin typeface="Times" pitchFamily="2" charset="0"/>
                <a:ea typeface="ＭＳ Ｐゴシック" panose="020B0600070205080204" pitchFamily="34" charset="-128"/>
              </a:rPr>
              <a:t> Tyrosine hydroxylase governs the synthesis of the catecholamine neurotransmitters and is stimulated by several intracellular signals. In the example shown here, neuronal electrical activity (1) causes influx of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(2). The resultant rise in intracellular Ca</a:t>
            </a:r>
            <a:r>
              <a:rPr lang="en-US" altLang="en-US" baseline="30000">
                <a:latin typeface="Times" pitchFamily="2" charset="0"/>
                <a:ea typeface="ＭＳ Ｐゴシック" panose="020B0600070205080204" pitchFamily="34" charset="-128"/>
              </a:rPr>
              <a:t>2+</a:t>
            </a:r>
            <a:r>
              <a:rPr lang="en-US" altLang="en-US">
                <a:latin typeface="Times" pitchFamily="2" charset="0"/>
                <a:ea typeface="ＭＳ Ｐゴシック" panose="020B0600070205080204" pitchFamily="34" charset="-128"/>
              </a:rPr>
              <a:t> concentration (3) activates protein kinases (4), which phosphorylates tyrosine hydroxylase (5), stimulating catecholamine synthesis (6). This increased synthesis in turn increases the release of catecholamines (7) and enhances the postsynaptic response produced by the synapse (8).</a:t>
            </a:r>
          </a:p>
        </p:txBody>
      </p:sp>
      <p:sp>
        <p:nvSpPr>
          <p:cNvPr id="47107" name="Slide Number Placeholder 3">
            <a:extLst>
              <a:ext uri="{FF2B5EF4-FFF2-40B4-BE49-F238E27FC236}">
                <a16:creationId xmlns:a16="http://schemas.microsoft.com/office/drawing/2014/main" id="{5705BB04-F627-3F17-6C44-18BE8E2D418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B5206CE-39E9-824E-B4FC-08A59F4C4515}" type="slidenum">
              <a:rPr lang="en-US" altLang="en-US" sz="1200">
                <a:latin typeface="Times" pitchFamily="2" charset="0"/>
              </a:rPr>
              <a:pPr/>
              <a:t>31</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7">
            <a:extLst>
              <a:ext uri="{FF2B5EF4-FFF2-40B4-BE49-F238E27FC236}">
                <a16:creationId xmlns:a16="http://schemas.microsoft.com/office/drawing/2014/main" id="{B2C3E21E-74BF-6B9E-1E05-B7A0C29386E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E4186AEB-0A3E-9E44-BA74-7A29B2A3F817}" type="slidenum">
              <a:rPr lang="en-US" altLang="en-US" sz="1200" smtClean="0">
                <a:latin typeface="Times" pitchFamily="2" charset="0"/>
              </a:rPr>
              <a:pPr/>
              <a:t>3</a:t>
            </a:fld>
            <a:endParaRPr lang="en-US" altLang="en-US" sz="1200">
              <a:latin typeface="Times" pitchFamily="2" charset="0"/>
            </a:endParaRPr>
          </a:p>
        </p:txBody>
      </p:sp>
      <p:sp>
        <p:nvSpPr>
          <p:cNvPr id="52226" name="Rectangle 2">
            <a:extLst>
              <a:ext uri="{FF2B5EF4-FFF2-40B4-BE49-F238E27FC236}">
                <a16:creationId xmlns:a16="http://schemas.microsoft.com/office/drawing/2014/main" id="{C0C66704-9BA1-B77B-A5D3-E4F86EE0FB71}"/>
              </a:ext>
            </a:extLst>
          </p:cNvPr>
          <p:cNvSpPr>
            <a:spLocks noGrp="1" noRot="1" noChangeAspect="1" noChangeArrowheads="1" noTextEdit="1"/>
          </p:cNvSpPr>
          <p:nvPr>
            <p:ph type="sldImg"/>
          </p:nvPr>
        </p:nvSpPr>
        <p:spPr>
          <a:ln/>
        </p:spPr>
      </p:sp>
      <p:sp>
        <p:nvSpPr>
          <p:cNvPr id="49156" name="Rectangle 3">
            <a:extLst>
              <a:ext uri="{FF2B5EF4-FFF2-40B4-BE49-F238E27FC236}">
                <a16:creationId xmlns:a16="http://schemas.microsoft.com/office/drawing/2014/main" id="{160112F8-E0EF-DFCF-6954-709C83781688}"/>
              </a:ext>
            </a:extLst>
          </p:cNvPr>
          <p:cNvSpPr>
            <a:spLocks noGrp="1" noChangeArrowheads="1"/>
          </p:cNvSpPr>
          <p:nvPr>
            <p:ph type="body" idx="1"/>
          </p:nvPr>
        </p:nvSpPr>
        <p:spPr/>
        <p:txBody>
          <a:bodyPr/>
          <a:lstStyle/>
          <a:p>
            <a:pPr eaLnBrk="1" hangingPunct="1">
              <a:defRPr/>
            </a:pPr>
            <a:endParaRPr lang="en-US">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3AFFC513-2A1F-4BA4-FBA4-EDAA10E9D93B}"/>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1496ACB6-9A21-B8E5-F031-B3E1D6451BD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TABLE 6.2  Endogenous Opioid Peptides</a:t>
            </a:r>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AEBDD489-AB11-859B-5AE4-96B5744A64B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A4B62A7-2A9F-5744-832A-908A2B8FB2BC}" type="slidenum">
              <a:rPr lang="en-US" altLang="en-US" sz="1200" smtClean="0">
                <a:latin typeface="Times" pitchFamily="2" charset="0"/>
              </a:rPr>
              <a:pPr/>
              <a:t>4</a:t>
            </a:fld>
            <a:endParaRPr lang="en-US" altLang="en-US" sz="1200">
              <a:latin typeface="Times" pitchFamily="2"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5" name="Slide Image Placeholder 1">
            <a:extLst>
              <a:ext uri="{FF2B5EF4-FFF2-40B4-BE49-F238E27FC236}">
                <a16:creationId xmlns:a16="http://schemas.microsoft.com/office/drawing/2014/main" id="{4D382F89-5FAF-B7CA-DD0D-35657AB05DD4}"/>
              </a:ext>
            </a:extLst>
          </p:cNvPr>
          <p:cNvSpPr>
            <a:spLocks noGrp="1" noRot="1" noChangeAspect="1" noChangeArrowheads="1" noTextEdit="1"/>
          </p:cNvSpPr>
          <p:nvPr>
            <p:ph type="sldImg"/>
          </p:nvPr>
        </p:nvSpPr>
        <p:spPr>
          <a:ln/>
        </p:spPr>
      </p:sp>
      <p:sp>
        <p:nvSpPr>
          <p:cNvPr id="16386" name="Notes Placeholder 2">
            <a:extLst>
              <a:ext uri="{FF2B5EF4-FFF2-40B4-BE49-F238E27FC236}">
                <a16:creationId xmlns:a16="http://schemas.microsoft.com/office/drawing/2014/main" id="{BCB05B3C-B732-813D-481A-605627F69273}"/>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5.14  Two different types of neurotransmitter receptors. </a:t>
            </a:r>
            <a:r>
              <a:rPr lang="en-US" altLang="en-US">
                <a:latin typeface="Times" pitchFamily="2" charset="0"/>
                <a:ea typeface="ＭＳ Ｐゴシック" panose="020B0600070205080204" pitchFamily="34" charset="-128"/>
              </a:rPr>
              <a:t>(A) Ligand-gated ion channels combine receptor and channel functions in a single protein complex. (B) Metabotropic receptors usually activate G-proteins, which modulate ion channels directly or indirectly through intracellular effector enzymes and second messengers.</a:t>
            </a:r>
          </a:p>
        </p:txBody>
      </p:sp>
      <p:sp>
        <p:nvSpPr>
          <p:cNvPr id="16387" name="Slide Number Placeholder 3">
            <a:extLst>
              <a:ext uri="{FF2B5EF4-FFF2-40B4-BE49-F238E27FC236}">
                <a16:creationId xmlns:a16="http://schemas.microsoft.com/office/drawing/2014/main" id="{3554EE42-B443-C8C9-F561-4D06D7EDBF8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85F7108D-D561-F54A-ABF9-CD5B25AC016A}" type="slidenum">
              <a:rPr lang="en-US" altLang="en-US" sz="1200">
                <a:latin typeface="Times" pitchFamily="2" charset="0"/>
              </a:rPr>
              <a:pPr/>
              <a:t>6</a:t>
            </a:fld>
            <a:endParaRPr lang="en-US" altLang="en-US" sz="1200">
              <a:latin typeface="Times" pitchFamily="2"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a:extLst>
              <a:ext uri="{FF2B5EF4-FFF2-40B4-BE49-F238E27FC236}">
                <a16:creationId xmlns:a16="http://schemas.microsoft.com/office/drawing/2014/main" id="{A1A788AC-4A5D-2E8F-EF7D-F7A76D7F96A1}"/>
              </a:ext>
            </a:extLst>
          </p:cNvPr>
          <p:cNvSpPr>
            <a:spLocks noGrp="1" noRot="1" noChangeAspect="1" noChangeArrowheads="1" noTextEdit="1"/>
          </p:cNvSpPr>
          <p:nvPr>
            <p:ph type="sldImg"/>
          </p:nvPr>
        </p:nvSpPr>
        <p:spPr>
          <a:ln/>
        </p:spPr>
      </p:sp>
      <p:sp>
        <p:nvSpPr>
          <p:cNvPr id="50178" name="Notes Placeholder 2">
            <a:extLst>
              <a:ext uri="{FF2B5EF4-FFF2-40B4-BE49-F238E27FC236}">
                <a16:creationId xmlns:a16="http://schemas.microsoft.com/office/drawing/2014/main" id="{0435A8EE-D2DB-3953-4DF4-84AB3A86617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6.15  The distribution of catecholamine neurotransmitters in the human brain.</a:t>
            </a:r>
            <a:r>
              <a:rPr lang="en-US" altLang="en-US">
                <a:latin typeface="Times" pitchFamily="2" charset="0"/>
                <a:ea typeface="ＭＳ Ｐゴシック" panose="020B0600070205080204" pitchFamily="34" charset="-128"/>
              </a:rPr>
              <a:t> Shown are neurons and their projections (arrows) that contain catecholamine neurotransmitters. Curved arrows along the perimeter of the cortex indicate the innervation of lateral cortical regions not shown in this midsagittal plane of section.</a:t>
            </a:r>
          </a:p>
          <a:p>
            <a:endParaRPr lang="en-US" altLang="en-US">
              <a:latin typeface="Times" pitchFamily="2" charset="0"/>
              <a:ea typeface="ＭＳ Ｐゴシック" panose="020B0600070205080204" pitchFamily="34" charset="-128"/>
            </a:endParaRPr>
          </a:p>
        </p:txBody>
      </p:sp>
      <p:sp>
        <p:nvSpPr>
          <p:cNvPr id="50179" name="Slide Number Placeholder 3">
            <a:extLst>
              <a:ext uri="{FF2B5EF4-FFF2-40B4-BE49-F238E27FC236}">
                <a16:creationId xmlns:a16="http://schemas.microsoft.com/office/drawing/2014/main" id="{2935D652-73EF-2E65-8E79-CE8B4A1A826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9A02C60C-0C68-D245-A2A8-5632B1B209A1}" type="slidenum">
              <a:rPr lang="en-US" altLang="en-US" sz="1200">
                <a:latin typeface="Times" pitchFamily="2" charset="0"/>
              </a:rPr>
              <a:pPr/>
              <a:t>8</a:t>
            </a:fld>
            <a:endParaRPr lang="en-US" altLang="en-US" sz="1200">
              <a:latin typeface="Times" pitchFamily="2"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1E8D670F-7999-DDEC-C47E-6392C3A4B235}"/>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B655267B-7FB3-3A42-3489-6CD8A8450CAE}"/>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6.15  The distribution of catecholamine neurotransmitters in the human brain.</a:t>
            </a:r>
            <a:r>
              <a:rPr lang="en-US" altLang="en-US">
                <a:latin typeface="Times" pitchFamily="2" charset="0"/>
                <a:ea typeface="ＭＳ Ｐゴシック" panose="020B0600070205080204" pitchFamily="34" charset="-128"/>
              </a:rPr>
              <a:t> Shown are neurons and their projections (arrows) that contain catecholamine neurotransmitters. Curved arrows along the perimeter of the cortex indicate the innervation of lateral cortical regions not shown in this midsagittal plane of section.</a:t>
            </a:r>
          </a:p>
        </p:txBody>
      </p:sp>
      <p:sp>
        <p:nvSpPr>
          <p:cNvPr id="52227" name="Slide Number Placeholder 3">
            <a:extLst>
              <a:ext uri="{FF2B5EF4-FFF2-40B4-BE49-F238E27FC236}">
                <a16:creationId xmlns:a16="http://schemas.microsoft.com/office/drawing/2014/main" id="{38220B83-319E-4A61-9E93-27A5FAB68A9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FB902540-6773-F34F-BFCC-37E1FE7932A1}" type="slidenum">
              <a:rPr lang="en-US" altLang="en-US" sz="1200">
                <a:latin typeface="Times" pitchFamily="2" charset="0"/>
              </a:rPr>
              <a:pPr/>
              <a:t>9</a:t>
            </a:fld>
            <a:endParaRPr lang="en-US" altLang="en-US" sz="1200">
              <a:latin typeface="Times" pitchFamily="2"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214E0BF-D06A-84B1-107C-D7134F1753BF}"/>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D0803EFC-A655-07AD-A854-B6CC6B1D8D90}"/>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6.15  The distribution of catecholamine neurotransmitters in the human brain.</a:t>
            </a:r>
            <a:r>
              <a:rPr lang="en-US" altLang="en-US">
                <a:latin typeface="Times" pitchFamily="2" charset="0"/>
                <a:ea typeface="ＭＳ Ｐゴシック" panose="020B0600070205080204" pitchFamily="34" charset="-128"/>
              </a:rPr>
              <a:t> Shown are neurons and their projections (arrows) that contain catecholamine neurotransmitters. Curved arrows along the perimeter of the cortex indicate the innervation of lateral cortical regions not shown in this midsagittal plane of section.</a:t>
            </a:r>
          </a:p>
          <a:p>
            <a:endParaRPr lang="en-US" altLang="en-US">
              <a:latin typeface="Times" pitchFamily="2" charset="0"/>
              <a:ea typeface="ＭＳ Ｐゴシック" panose="020B0600070205080204" pitchFamily="34" charset="-128"/>
            </a:endParaRPr>
          </a:p>
        </p:txBody>
      </p:sp>
      <p:sp>
        <p:nvSpPr>
          <p:cNvPr id="54275" name="Slide Number Placeholder 3">
            <a:extLst>
              <a:ext uri="{FF2B5EF4-FFF2-40B4-BE49-F238E27FC236}">
                <a16:creationId xmlns:a16="http://schemas.microsoft.com/office/drawing/2014/main" id="{ED460447-44E5-576E-D9DA-CD0D0B32294F}"/>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1343F924-DCF4-4349-9D26-B2AC6667E36B}" type="slidenum">
              <a:rPr lang="en-US" altLang="en-US" sz="1200">
                <a:latin typeface="Times" pitchFamily="2" charset="0"/>
              </a:rPr>
              <a:pPr/>
              <a:t>10</a:t>
            </a:fld>
            <a:endParaRPr lang="en-US" altLang="en-US" sz="1200">
              <a:latin typeface="Times" pitchFamily="2"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a:extLst>
              <a:ext uri="{FF2B5EF4-FFF2-40B4-BE49-F238E27FC236}">
                <a16:creationId xmlns:a16="http://schemas.microsoft.com/office/drawing/2014/main" id="{2F04BFB4-8838-F35A-7421-BFEA08E9A85A}"/>
              </a:ext>
            </a:extLst>
          </p:cNvPr>
          <p:cNvSpPr>
            <a:spLocks noGrp="1" noRot="1" noChangeAspect="1" noChangeArrowheads="1" noTextEdit="1"/>
          </p:cNvSpPr>
          <p:nvPr>
            <p:ph type="sldImg"/>
          </p:nvPr>
        </p:nvSpPr>
        <p:spPr>
          <a:ln/>
        </p:spPr>
      </p:sp>
      <p:sp>
        <p:nvSpPr>
          <p:cNvPr id="56322" name="Notes Placeholder 2">
            <a:extLst>
              <a:ext uri="{FF2B5EF4-FFF2-40B4-BE49-F238E27FC236}">
                <a16:creationId xmlns:a16="http://schemas.microsoft.com/office/drawing/2014/main" id="{AB6357FB-B75C-B20E-27D1-87D239A916D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b="1">
                <a:latin typeface="Times" pitchFamily="2" charset="0"/>
                <a:ea typeface="ＭＳ Ｐゴシック" panose="020B0600070205080204" pitchFamily="34" charset="-128"/>
              </a:rPr>
              <a:t>FIGURE 6.14  The biosynthetic pathway for the catecholamine neurotransmitters.</a:t>
            </a:r>
            <a:r>
              <a:rPr lang="en-US" altLang="en-US">
                <a:latin typeface="Times" pitchFamily="2" charset="0"/>
                <a:ea typeface="ＭＳ Ｐゴシック" panose="020B0600070205080204" pitchFamily="34" charset="-128"/>
              </a:rPr>
              <a:t> The amino acid tyrosine is the precursor for all three catecholamines. The first step in this reaction pathway, catalyzed by tyrosine hydroxylase, is rate-limiting.</a:t>
            </a:r>
          </a:p>
          <a:p>
            <a:endParaRPr lang="en-US" altLang="en-US">
              <a:latin typeface="Times" pitchFamily="2" charset="0"/>
              <a:ea typeface="ＭＳ Ｐゴシック" panose="020B0600070205080204" pitchFamily="34" charset="-128"/>
            </a:endParaRPr>
          </a:p>
        </p:txBody>
      </p:sp>
      <p:sp>
        <p:nvSpPr>
          <p:cNvPr id="56323" name="Slide Number Placeholder 3">
            <a:extLst>
              <a:ext uri="{FF2B5EF4-FFF2-40B4-BE49-F238E27FC236}">
                <a16:creationId xmlns:a16="http://schemas.microsoft.com/office/drawing/2014/main" id="{B630489C-FAF1-EC5D-4DCA-39EE02AD212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3C84E71A-25CE-5F4F-B780-128ECAAB6508}" type="slidenum">
              <a:rPr lang="en-US" altLang="en-US" sz="1200">
                <a:latin typeface="Times" pitchFamily="2" charset="0"/>
              </a:rPr>
              <a:pPr/>
              <a:t>11</a:t>
            </a:fld>
            <a:endParaRPr lang="en-US" altLang="en-US" sz="1200">
              <a:latin typeface="Times" pitchFamily="2"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8AE66B38-513E-BEB0-6608-A2880D8BDA0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AF2F404-2257-260F-D5EB-3C3F8C27F38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F6304EE-6910-300D-444A-5EF973472E27}"/>
              </a:ext>
            </a:extLst>
          </p:cNvPr>
          <p:cNvSpPr>
            <a:spLocks noGrp="1" noChangeArrowheads="1"/>
          </p:cNvSpPr>
          <p:nvPr>
            <p:ph type="sldNum" sz="quarter" idx="12"/>
          </p:nvPr>
        </p:nvSpPr>
        <p:spPr>
          <a:ln/>
        </p:spPr>
        <p:txBody>
          <a:bodyPr/>
          <a:lstStyle>
            <a:lvl1pPr>
              <a:defRPr/>
            </a:lvl1pPr>
          </a:lstStyle>
          <a:p>
            <a:pPr>
              <a:defRPr/>
            </a:pPr>
            <a:fld id="{E47E7B37-DB66-1641-8557-71AF24790841}" type="slidenum">
              <a:rPr lang="en-US" altLang="en-US"/>
              <a:pPr>
                <a:defRPr/>
              </a:pPr>
              <a:t>‹#›</a:t>
            </a:fld>
            <a:endParaRPr lang="en-US" altLang="en-US"/>
          </a:p>
        </p:txBody>
      </p:sp>
    </p:spTree>
    <p:extLst>
      <p:ext uri="{BB962C8B-B14F-4D97-AF65-F5344CB8AC3E}">
        <p14:creationId xmlns:p14="http://schemas.microsoft.com/office/powerpoint/2010/main" val="24472709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6219A4A-B2E4-BEAA-CBF3-4A6900D188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473E1AF4-E348-7036-EF0B-44689C0A2E8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CDCFA6-C1DB-1CB4-188D-EAF1AB94BB13}"/>
              </a:ext>
            </a:extLst>
          </p:cNvPr>
          <p:cNvSpPr>
            <a:spLocks noGrp="1" noChangeArrowheads="1"/>
          </p:cNvSpPr>
          <p:nvPr>
            <p:ph type="sldNum" sz="quarter" idx="12"/>
          </p:nvPr>
        </p:nvSpPr>
        <p:spPr>
          <a:ln/>
        </p:spPr>
        <p:txBody>
          <a:bodyPr/>
          <a:lstStyle>
            <a:lvl1pPr>
              <a:defRPr/>
            </a:lvl1pPr>
          </a:lstStyle>
          <a:p>
            <a:pPr>
              <a:defRPr/>
            </a:pPr>
            <a:fld id="{17F9CE06-1556-C342-978B-1A63BEF3B08B}" type="slidenum">
              <a:rPr lang="en-US" altLang="en-US"/>
              <a:pPr>
                <a:defRPr/>
              </a:pPr>
              <a:t>‹#›</a:t>
            </a:fld>
            <a:endParaRPr lang="en-US" altLang="en-US"/>
          </a:p>
        </p:txBody>
      </p:sp>
    </p:spTree>
    <p:extLst>
      <p:ext uri="{BB962C8B-B14F-4D97-AF65-F5344CB8AC3E}">
        <p14:creationId xmlns:p14="http://schemas.microsoft.com/office/powerpoint/2010/main" val="3562293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C7995A4-CC8E-4008-8FBC-C8E2779ED4B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3384552-03C9-9066-1E6E-89F95C2DCED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DA4C50E-9C2C-D59F-42BC-88F1393734EB}"/>
              </a:ext>
            </a:extLst>
          </p:cNvPr>
          <p:cNvSpPr>
            <a:spLocks noGrp="1" noChangeArrowheads="1"/>
          </p:cNvSpPr>
          <p:nvPr>
            <p:ph type="sldNum" sz="quarter" idx="12"/>
          </p:nvPr>
        </p:nvSpPr>
        <p:spPr>
          <a:ln/>
        </p:spPr>
        <p:txBody>
          <a:bodyPr/>
          <a:lstStyle>
            <a:lvl1pPr>
              <a:defRPr/>
            </a:lvl1pPr>
          </a:lstStyle>
          <a:p>
            <a:pPr>
              <a:defRPr/>
            </a:pPr>
            <a:fld id="{8E7A72C6-0C51-544E-BE75-F6F551591E77}" type="slidenum">
              <a:rPr lang="en-US" altLang="en-US"/>
              <a:pPr>
                <a:defRPr/>
              </a:pPr>
              <a:t>‹#›</a:t>
            </a:fld>
            <a:endParaRPr lang="en-US" altLang="en-US"/>
          </a:p>
        </p:txBody>
      </p:sp>
    </p:spTree>
    <p:extLst>
      <p:ext uri="{BB962C8B-B14F-4D97-AF65-F5344CB8AC3E}">
        <p14:creationId xmlns:p14="http://schemas.microsoft.com/office/powerpoint/2010/main" val="2172303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59FB5638-01D3-B6AE-D960-33983B06AC4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E00649BD-DE2A-3804-4492-4D057B66319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E665BE3-733F-C232-34D8-BF9B9B6F2DB3}"/>
              </a:ext>
            </a:extLst>
          </p:cNvPr>
          <p:cNvSpPr>
            <a:spLocks noGrp="1" noChangeArrowheads="1"/>
          </p:cNvSpPr>
          <p:nvPr>
            <p:ph type="sldNum" sz="quarter" idx="12"/>
          </p:nvPr>
        </p:nvSpPr>
        <p:spPr>
          <a:ln/>
        </p:spPr>
        <p:txBody>
          <a:bodyPr/>
          <a:lstStyle>
            <a:lvl1pPr>
              <a:defRPr/>
            </a:lvl1pPr>
          </a:lstStyle>
          <a:p>
            <a:pPr>
              <a:defRPr/>
            </a:pPr>
            <a:fld id="{4E61F97E-E2FD-ED4F-B6FD-3B0CDB458DBD}" type="slidenum">
              <a:rPr lang="en-US" altLang="en-US"/>
              <a:pPr>
                <a:defRPr/>
              </a:pPr>
              <a:t>‹#›</a:t>
            </a:fld>
            <a:endParaRPr lang="en-US" altLang="en-US"/>
          </a:p>
        </p:txBody>
      </p:sp>
    </p:spTree>
    <p:extLst>
      <p:ext uri="{BB962C8B-B14F-4D97-AF65-F5344CB8AC3E}">
        <p14:creationId xmlns:p14="http://schemas.microsoft.com/office/powerpoint/2010/main" val="3570808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41E4A4D4-85BC-8237-FB67-9D41CF3884E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348C0AF-6B67-575C-6F30-86EA7303A40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57EA1F9-8338-0EB5-7CD0-DE5016CF19FC}"/>
              </a:ext>
            </a:extLst>
          </p:cNvPr>
          <p:cNvSpPr>
            <a:spLocks noGrp="1" noChangeArrowheads="1"/>
          </p:cNvSpPr>
          <p:nvPr>
            <p:ph type="sldNum" sz="quarter" idx="12"/>
          </p:nvPr>
        </p:nvSpPr>
        <p:spPr>
          <a:ln/>
        </p:spPr>
        <p:txBody>
          <a:bodyPr/>
          <a:lstStyle>
            <a:lvl1pPr>
              <a:defRPr/>
            </a:lvl1pPr>
          </a:lstStyle>
          <a:p>
            <a:pPr>
              <a:defRPr/>
            </a:pPr>
            <a:fld id="{8D1BBAE3-91FB-7248-8568-A74F3648AEDB}" type="slidenum">
              <a:rPr lang="en-US" altLang="en-US"/>
              <a:pPr>
                <a:defRPr/>
              </a:pPr>
              <a:t>‹#›</a:t>
            </a:fld>
            <a:endParaRPr lang="en-US" altLang="en-US"/>
          </a:p>
        </p:txBody>
      </p:sp>
    </p:spTree>
    <p:extLst>
      <p:ext uri="{BB962C8B-B14F-4D97-AF65-F5344CB8AC3E}">
        <p14:creationId xmlns:p14="http://schemas.microsoft.com/office/powerpoint/2010/main" val="1073500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F6FD34DF-F05B-204C-D3E3-32A8E788871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A50CF07-4C7F-EC8A-21E2-E0AD464478C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9BF91F8-607D-1095-4C7B-A3411C8E9BB8}"/>
              </a:ext>
            </a:extLst>
          </p:cNvPr>
          <p:cNvSpPr>
            <a:spLocks noGrp="1" noChangeArrowheads="1"/>
          </p:cNvSpPr>
          <p:nvPr>
            <p:ph type="sldNum" sz="quarter" idx="12"/>
          </p:nvPr>
        </p:nvSpPr>
        <p:spPr>
          <a:ln/>
        </p:spPr>
        <p:txBody>
          <a:bodyPr/>
          <a:lstStyle>
            <a:lvl1pPr>
              <a:defRPr/>
            </a:lvl1pPr>
          </a:lstStyle>
          <a:p>
            <a:pPr>
              <a:defRPr/>
            </a:pPr>
            <a:fld id="{526725B5-6257-9245-990C-AEB6B742D13A}" type="slidenum">
              <a:rPr lang="en-US" altLang="en-US"/>
              <a:pPr>
                <a:defRPr/>
              </a:pPr>
              <a:t>‹#›</a:t>
            </a:fld>
            <a:endParaRPr lang="en-US" altLang="en-US"/>
          </a:p>
        </p:txBody>
      </p:sp>
    </p:spTree>
    <p:extLst>
      <p:ext uri="{BB962C8B-B14F-4D97-AF65-F5344CB8AC3E}">
        <p14:creationId xmlns:p14="http://schemas.microsoft.com/office/powerpoint/2010/main" val="100644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7A0B027-9870-8A8C-0F31-6924D79E59A5}"/>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0EE6A2AF-3AF1-46D1-1613-17C31A68030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B094DDA5-1796-5FF8-5A5B-9634C0AF2D48}"/>
              </a:ext>
            </a:extLst>
          </p:cNvPr>
          <p:cNvSpPr>
            <a:spLocks noGrp="1" noChangeArrowheads="1"/>
          </p:cNvSpPr>
          <p:nvPr>
            <p:ph type="sldNum" sz="quarter" idx="12"/>
          </p:nvPr>
        </p:nvSpPr>
        <p:spPr>
          <a:ln/>
        </p:spPr>
        <p:txBody>
          <a:bodyPr/>
          <a:lstStyle>
            <a:lvl1pPr>
              <a:defRPr/>
            </a:lvl1pPr>
          </a:lstStyle>
          <a:p>
            <a:pPr>
              <a:defRPr/>
            </a:pPr>
            <a:fld id="{782C3373-7FED-9D40-AB62-23F7E2C2E952}" type="slidenum">
              <a:rPr lang="en-US" altLang="en-US"/>
              <a:pPr>
                <a:defRPr/>
              </a:pPr>
              <a:t>‹#›</a:t>
            </a:fld>
            <a:endParaRPr lang="en-US" altLang="en-US"/>
          </a:p>
        </p:txBody>
      </p:sp>
    </p:spTree>
    <p:extLst>
      <p:ext uri="{BB962C8B-B14F-4D97-AF65-F5344CB8AC3E}">
        <p14:creationId xmlns:p14="http://schemas.microsoft.com/office/powerpoint/2010/main" val="1968862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71768EA3-4945-B5F0-23A1-75A140DCC770}"/>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75FF62CE-2463-B5EE-F834-9480A60C8F5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1D841CF7-D5FD-F4C9-B527-D09426F05823}"/>
              </a:ext>
            </a:extLst>
          </p:cNvPr>
          <p:cNvSpPr>
            <a:spLocks noGrp="1" noChangeArrowheads="1"/>
          </p:cNvSpPr>
          <p:nvPr>
            <p:ph type="sldNum" sz="quarter" idx="12"/>
          </p:nvPr>
        </p:nvSpPr>
        <p:spPr>
          <a:ln/>
        </p:spPr>
        <p:txBody>
          <a:bodyPr/>
          <a:lstStyle>
            <a:lvl1pPr>
              <a:defRPr/>
            </a:lvl1pPr>
          </a:lstStyle>
          <a:p>
            <a:pPr>
              <a:defRPr/>
            </a:pPr>
            <a:fld id="{B2D3EED3-3A6F-2840-8B20-F36CFB9DB05C}" type="slidenum">
              <a:rPr lang="en-US" altLang="en-US"/>
              <a:pPr>
                <a:defRPr/>
              </a:pPr>
              <a:t>‹#›</a:t>
            </a:fld>
            <a:endParaRPr lang="en-US" altLang="en-US"/>
          </a:p>
        </p:txBody>
      </p:sp>
    </p:spTree>
    <p:extLst>
      <p:ext uri="{BB962C8B-B14F-4D97-AF65-F5344CB8AC3E}">
        <p14:creationId xmlns:p14="http://schemas.microsoft.com/office/powerpoint/2010/main" val="350741082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FC6EA65-43A1-86F4-5298-0E03AA68AC1D}"/>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16558334-6ABB-3BB5-502F-F4295865806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6BB43CAC-16DF-023A-7896-9D1C5E0B504A}"/>
              </a:ext>
            </a:extLst>
          </p:cNvPr>
          <p:cNvSpPr>
            <a:spLocks noGrp="1" noChangeArrowheads="1"/>
          </p:cNvSpPr>
          <p:nvPr>
            <p:ph type="sldNum" sz="quarter" idx="12"/>
          </p:nvPr>
        </p:nvSpPr>
        <p:spPr>
          <a:ln/>
        </p:spPr>
        <p:txBody>
          <a:bodyPr/>
          <a:lstStyle>
            <a:lvl1pPr>
              <a:defRPr/>
            </a:lvl1pPr>
          </a:lstStyle>
          <a:p>
            <a:pPr>
              <a:defRPr/>
            </a:pPr>
            <a:fld id="{BEDD7B95-CF23-0A44-9C2C-7F3D3E977D74}" type="slidenum">
              <a:rPr lang="en-US" altLang="en-US"/>
              <a:pPr>
                <a:defRPr/>
              </a:pPr>
              <a:t>‹#›</a:t>
            </a:fld>
            <a:endParaRPr lang="en-US" altLang="en-US"/>
          </a:p>
        </p:txBody>
      </p:sp>
    </p:spTree>
    <p:extLst>
      <p:ext uri="{BB962C8B-B14F-4D97-AF65-F5344CB8AC3E}">
        <p14:creationId xmlns:p14="http://schemas.microsoft.com/office/powerpoint/2010/main" val="1354893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AB1B53B-4B50-9BE1-D2A6-3A1D6DC85910}"/>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A41635-2D7A-9AB0-FCCD-621FE955D0C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30F8F56-BC35-1BE1-FDDE-5CC11034B196}"/>
              </a:ext>
            </a:extLst>
          </p:cNvPr>
          <p:cNvSpPr>
            <a:spLocks noGrp="1" noChangeArrowheads="1"/>
          </p:cNvSpPr>
          <p:nvPr>
            <p:ph type="sldNum" sz="quarter" idx="12"/>
          </p:nvPr>
        </p:nvSpPr>
        <p:spPr>
          <a:ln/>
        </p:spPr>
        <p:txBody>
          <a:bodyPr/>
          <a:lstStyle>
            <a:lvl1pPr>
              <a:defRPr/>
            </a:lvl1pPr>
          </a:lstStyle>
          <a:p>
            <a:pPr>
              <a:defRPr/>
            </a:pPr>
            <a:fld id="{8C273568-F121-E446-B78F-C87832B6FC68}" type="slidenum">
              <a:rPr lang="en-US" altLang="en-US"/>
              <a:pPr>
                <a:defRPr/>
              </a:pPr>
              <a:t>‹#›</a:t>
            </a:fld>
            <a:endParaRPr lang="en-US" altLang="en-US"/>
          </a:p>
        </p:txBody>
      </p:sp>
    </p:spTree>
    <p:extLst>
      <p:ext uri="{BB962C8B-B14F-4D97-AF65-F5344CB8AC3E}">
        <p14:creationId xmlns:p14="http://schemas.microsoft.com/office/powerpoint/2010/main" val="32968776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67A79EC-D939-8568-5E9C-8A6956A8C52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18C3F79-AD7E-A4A6-2EE3-6BF29E551B8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8688AA08-11BA-E096-C405-AA281846CB3D}"/>
              </a:ext>
            </a:extLst>
          </p:cNvPr>
          <p:cNvSpPr>
            <a:spLocks noGrp="1" noChangeArrowheads="1"/>
          </p:cNvSpPr>
          <p:nvPr>
            <p:ph type="sldNum" sz="quarter" idx="12"/>
          </p:nvPr>
        </p:nvSpPr>
        <p:spPr>
          <a:ln/>
        </p:spPr>
        <p:txBody>
          <a:bodyPr/>
          <a:lstStyle>
            <a:lvl1pPr>
              <a:defRPr/>
            </a:lvl1pPr>
          </a:lstStyle>
          <a:p>
            <a:pPr>
              <a:defRPr/>
            </a:pPr>
            <a:fld id="{472F3234-B6FA-0A44-9E6C-08D5B4520BB2}" type="slidenum">
              <a:rPr lang="en-US" altLang="en-US"/>
              <a:pPr>
                <a:defRPr/>
              </a:pPr>
              <a:t>‹#›</a:t>
            </a:fld>
            <a:endParaRPr lang="en-US" altLang="en-US"/>
          </a:p>
        </p:txBody>
      </p:sp>
    </p:spTree>
    <p:extLst>
      <p:ext uri="{BB962C8B-B14F-4D97-AF65-F5344CB8AC3E}">
        <p14:creationId xmlns:p14="http://schemas.microsoft.com/office/powerpoint/2010/main" val="3986901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FD1A4E1A-D9FA-9831-C6D9-DA985E44F7C9}"/>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F4C81ABE-C6F7-7230-6A3B-58F65AF1F20F}"/>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151AB9FF-01F3-0867-0213-97795400C8ED}"/>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smtClean="0">
                <a:latin typeface="Times" pitchFamily="2" charset="0"/>
              </a:defRPr>
            </a:lvl1pPr>
          </a:lstStyle>
          <a:p>
            <a:pPr>
              <a:defRPr/>
            </a:pPr>
            <a:fld id="{1694DE20-E852-FB4A-BC9E-350425745251}" type="slidenum">
              <a:rPr lang="en-US" altLang="en-US"/>
              <a:pPr>
                <a:defRPr/>
              </a:pPr>
              <a:t>‹#›</a:t>
            </a:fld>
            <a:endParaRPr lang="en-US" altLang="en-US"/>
          </a:p>
        </p:txBody>
      </p:sp>
      <p:sp>
        <p:nvSpPr>
          <p:cNvPr id="2" name="Rectangle 2">
            <a:extLst>
              <a:ext uri="{FF2B5EF4-FFF2-40B4-BE49-F238E27FC236}">
                <a16:creationId xmlns:a16="http://schemas.microsoft.com/office/drawing/2014/main" id="{2C1466CE-EC1E-0FF4-B741-893E9CFBC63A}"/>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1" descr="Neuroscience6e-Fig-05-19-0.jpg">
            <a:extLst>
              <a:ext uri="{FF2B5EF4-FFF2-40B4-BE49-F238E27FC236}">
                <a16:creationId xmlns:a16="http://schemas.microsoft.com/office/drawing/2014/main" id="{1AB0B92F-EA21-3567-3569-9C647BC7A4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06600"/>
            <a:ext cx="8534400" cy="322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potentials and threshold potentials determine postsynaptic excitation and inhibition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Neuroscience6e-Fig-06-15-3R.jpg">
            <a:extLst>
              <a:ext uri="{FF2B5EF4-FFF2-40B4-BE49-F238E27FC236}">
                <a16:creationId xmlns:a16="http://schemas.microsoft.com/office/drawing/2014/main" id="{EF08C202-BB03-A1BD-8CD3-D159B02BE5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762000"/>
            <a:ext cx="7226300" cy="5815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C8B338E0-ECA9-FF03-D816-9EA7BD57DFFA}"/>
              </a:ext>
            </a:extLst>
          </p:cNvPr>
          <p:cNvSpPr>
            <a:spLocks noGrp="1"/>
          </p:cNvSpPr>
          <p:nvPr>
            <p:ph type="title"/>
          </p:nvPr>
        </p:nvSpPr>
        <p:spPr>
          <a:xfrm>
            <a:off x="0" y="0"/>
            <a:ext cx="9144000" cy="431800"/>
          </a:xfrm>
        </p:spPr>
        <p:txBody>
          <a:bodyPr>
            <a:normAutofit fontScale="90000"/>
          </a:bodyPr>
          <a:lstStyle/>
          <a:p>
            <a:pPr algn="ctr">
              <a:defRPr/>
            </a:pPr>
            <a:r>
              <a:rPr lang="en-US" sz="2400" dirty="0"/>
              <a:t>The distribution of adrenaline in the human brain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7" name="Picture 1">
            <a:extLst>
              <a:ext uri="{FF2B5EF4-FFF2-40B4-BE49-F238E27FC236}">
                <a16:creationId xmlns:a16="http://schemas.microsoft.com/office/drawing/2014/main" id="{179E54AD-F418-F8BC-05F7-160EC12BA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95700" y="685800"/>
            <a:ext cx="1752600" cy="604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Title 2">
            <a:extLst>
              <a:ext uri="{FF2B5EF4-FFF2-40B4-BE49-F238E27FC236}">
                <a16:creationId xmlns:a16="http://schemas.microsoft.com/office/drawing/2014/main" id="{FAA7B32B-8E9A-6BB8-E224-0012EB23186A}"/>
              </a:ext>
            </a:extLst>
          </p:cNvPr>
          <p:cNvSpPr>
            <a:spLocks noGrp="1" noChangeArrowheads="1"/>
          </p:cNvSpPr>
          <p:nvPr>
            <p:ph type="title"/>
          </p:nvPr>
        </p:nvSpPr>
        <p:spPr>
          <a:xfrm>
            <a:off x="0" y="-9525"/>
            <a:ext cx="9144000" cy="466725"/>
          </a:xfrm>
        </p:spPr>
        <p:txBody>
          <a:bodyPr/>
          <a:lstStyle/>
          <a:p>
            <a:pPr algn="ctr"/>
            <a:r>
              <a:rPr lang="en-US" altLang="en-US" b="1">
                <a:ea typeface="ＭＳ Ｐゴシック" panose="020B0600070205080204" pitchFamily="34" charset="-128"/>
              </a:rPr>
              <a:t>The biosynthetic pathway for the catecholamine neurotransmitters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5" name="Picture 1" descr="Neuroscience6e-Fig-06-18-0.jpg">
            <a:extLst>
              <a:ext uri="{FF2B5EF4-FFF2-40B4-BE49-F238E27FC236}">
                <a16:creationId xmlns:a16="http://schemas.microsoft.com/office/drawing/2014/main" id="{2AE85F7A-3E5C-2890-0746-74BFACBC54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685800"/>
            <a:ext cx="6481763" cy="5700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A02180E0-72ED-2F98-DE09-9B0F6539A9C6}"/>
              </a:ext>
            </a:extLst>
          </p:cNvPr>
          <p:cNvSpPr>
            <a:spLocks noGrp="1"/>
          </p:cNvSpPr>
          <p:nvPr>
            <p:ph type="title"/>
          </p:nvPr>
        </p:nvSpPr>
        <p:spPr>
          <a:xfrm>
            <a:off x="0" y="0"/>
            <a:ext cx="9144000" cy="341313"/>
          </a:xfrm>
        </p:spPr>
        <p:txBody>
          <a:bodyPr>
            <a:normAutofit fontScale="90000"/>
          </a:bodyPr>
          <a:lstStyle/>
          <a:p>
            <a:pPr algn="ctr">
              <a:defRPr/>
            </a:pPr>
            <a:r>
              <a:rPr lang="en-US" sz="2100" dirty="0"/>
              <a:t>Synthesis of histamine and serotonin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3" name="Picture 1" descr="Neuroscience6e-Fig-06-17-1R.jpg">
            <a:extLst>
              <a:ext uri="{FF2B5EF4-FFF2-40B4-BE49-F238E27FC236}">
                <a16:creationId xmlns:a16="http://schemas.microsoft.com/office/drawing/2014/main" id="{65394D13-27A9-FDBD-D755-781611C77A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 y="762000"/>
            <a:ext cx="7099300" cy="586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4" name="Title 2">
            <a:extLst>
              <a:ext uri="{FF2B5EF4-FFF2-40B4-BE49-F238E27FC236}">
                <a16:creationId xmlns:a16="http://schemas.microsoft.com/office/drawing/2014/main" id="{8EF09624-0EB2-8091-8D13-A0B78418CC5E}"/>
              </a:ext>
            </a:extLst>
          </p:cNvPr>
          <p:cNvSpPr>
            <a:spLocks noGrp="1" noChangeArrowheads="1"/>
          </p:cNvSpPr>
          <p:nvPr>
            <p:ph type="title"/>
          </p:nvPr>
        </p:nvSpPr>
        <p:spPr>
          <a:xfrm>
            <a:off x="0" y="0"/>
            <a:ext cx="9144000" cy="484188"/>
          </a:xfrm>
        </p:spPr>
        <p:txBody>
          <a:bodyPr/>
          <a:lstStyle/>
          <a:p>
            <a:pPr algn="ctr"/>
            <a:r>
              <a:rPr lang="en-US" altLang="en-US" sz="2100">
                <a:ea typeface="ＭＳ Ｐゴシック" panose="020B0600070205080204" pitchFamily="34" charset="-128"/>
              </a:rPr>
              <a:t>The distribution of histamine neurotransmitter in the human brain </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1" name="Picture 1" descr="Neuroscience6e-Fig-06-17-2R.jpg">
            <a:extLst>
              <a:ext uri="{FF2B5EF4-FFF2-40B4-BE49-F238E27FC236}">
                <a16:creationId xmlns:a16="http://schemas.microsoft.com/office/drawing/2014/main" id="{924D227A-F9CE-3B9D-2914-72EE8E55F3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8375" y="609600"/>
            <a:ext cx="7207250" cy="583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22011FD9-B6B2-12F1-65E2-04DEF1A941AE}"/>
              </a:ext>
            </a:extLst>
          </p:cNvPr>
          <p:cNvSpPr>
            <a:spLocks noGrp="1"/>
          </p:cNvSpPr>
          <p:nvPr>
            <p:ph type="title"/>
          </p:nvPr>
        </p:nvSpPr>
        <p:spPr>
          <a:xfrm>
            <a:off x="0" y="3175"/>
            <a:ext cx="9144000" cy="400050"/>
          </a:xfrm>
        </p:spPr>
        <p:txBody>
          <a:bodyPr>
            <a:normAutofit fontScale="90000"/>
          </a:bodyPr>
          <a:lstStyle/>
          <a:p>
            <a:pPr algn="ctr">
              <a:defRPr/>
            </a:pPr>
            <a:r>
              <a:rPr lang="en-US" sz="2100" dirty="0"/>
              <a:t>The distribution of serotonin neurotransmitter in the human brain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9" name="Title 2">
            <a:extLst>
              <a:ext uri="{FF2B5EF4-FFF2-40B4-BE49-F238E27FC236}">
                <a16:creationId xmlns:a16="http://schemas.microsoft.com/office/drawing/2014/main" id="{4557F650-4C84-B228-29BB-8543DC7D6554}"/>
              </a:ext>
            </a:extLst>
          </p:cNvPr>
          <p:cNvSpPr>
            <a:spLocks noGrp="1" noChangeArrowheads="1"/>
          </p:cNvSpPr>
          <p:nvPr>
            <p:ph type="title"/>
          </p:nvPr>
        </p:nvSpPr>
        <p:spPr>
          <a:xfrm>
            <a:off x="0" y="0"/>
            <a:ext cx="9144000" cy="415925"/>
          </a:xfrm>
        </p:spPr>
        <p:txBody>
          <a:bodyPr/>
          <a:lstStyle/>
          <a:p>
            <a:pPr algn="ctr"/>
            <a:r>
              <a:rPr lang="en-US" altLang="en-US" sz="2100">
                <a:ea typeface="ＭＳ Ｐゴシック" panose="020B0600070205080204" pitchFamily="34" charset="-128"/>
              </a:rPr>
              <a:t>Purinergic receptors </a:t>
            </a:r>
          </a:p>
        </p:txBody>
      </p:sp>
      <p:pic>
        <p:nvPicPr>
          <p:cNvPr id="63490" name="Picture 3" descr="Neuroscience6e-Fig-06-20-0.jpg">
            <a:extLst>
              <a:ext uri="{FF2B5EF4-FFF2-40B4-BE49-F238E27FC236}">
                <a16:creationId xmlns:a16="http://schemas.microsoft.com/office/drawing/2014/main" id="{2C81A503-AADA-C62A-5CE0-64BD515560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5063" y="685800"/>
            <a:ext cx="6670675"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1" descr="Neuroscience6e-Fig-07-01-0.jpg">
            <a:extLst>
              <a:ext uri="{FF2B5EF4-FFF2-40B4-BE49-F238E27FC236}">
                <a16:creationId xmlns:a16="http://schemas.microsoft.com/office/drawing/2014/main" id="{AF99F0FB-9896-0ACC-A0DE-DD3C9E7484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550" y="455613"/>
            <a:ext cx="79629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0" name="Title 2">
            <a:extLst>
              <a:ext uri="{FF2B5EF4-FFF2-40B4-BE49-F238E27FC236}">
                <a16:creationId xmlns:a16="http://schemas.microsoft.com/office/drawing/2014/main" id="{FF63C05E-42FD-245C-9002-AE2BA89455C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Chemical signaling </a:t>
            </a:r>
          </a:p>
        </p:txBody>
      </p:sp>
      <p:sp>
        <p:nvSpPr>
          <p:cNvPr id="2" name="Rectangle 1">
            <a:extLst>
              <a:ext uri="{FF2B5EF4-FFF2-40B4-BE49-F238E27FC236}">
                <a16:creationId xmlns:a16="http://schemas.microsoft.com/office/drawing/2014/main" id="{96BAC1D6-1627-5281-58CA-99D2A5F09335}"/>
              </a:ext>
            </a:extLst>
          </p:cNvPr>
          <p:cNvSpPr>
            <a:spLocks noChangeArrowheads="1"/>
          </p:cNvSpPr>
          <p:nvPr/>
        </p:nvSpPr>
        <p:spPr bwMode="auto">
          <a:xfrm>
            <a:off x="3200400" y="455613"/>
            <a:ext cx="5410200" cy="3049587"/>
          </a:xfrm>
          <a:prstGeom prst="rect">
            <a:avLst/>
          </a:prstGeom>
          <a:noFill/>
          <a:ln w="381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endParaRPr lang="en-US" altLang="en-US"/>
          </a:p>
        </p:txBody>
      </p:sp>
      <p:sp>
        <p:nvSpPr>
          <p:cNvPr id="17412" name="TextBox 2">
            <a:extLst>
              <a:ext uri="{FF2B5EF4-FFF2-40B4-BE49-F238E27FC236}">
                <a16:creationId xmlns:a16="http://schemas.microsoft.com/office/drawing/2014/main" id="{84F7F358-F032-2119-F629-79D8C2F3173F}"/>
              </a:ext>
            </a:extLst>
          </p:cNvPr>
          <p:cNvSpPr txBox="1">
            <a:spLocks noChangeArrowheads="1"/>
          </p:cNvSpPr>
          <p:nvPr/>
        </p:nvSpPr>
        <p:spPr bwMode="auto">
          <a:xfrm>
            <a:off x="5562600" y="3619500"/>
            <a:ext cx="16097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Pre-synaptic</a:t>
            </a:r>
          </a:p>
        </p:txBody>
      </p:sp>
      <p:sp>
        <p:nvSpPr>
          <p:cNvPr id="17413" name="TextBox 3">
            <a:extLst>
              <a:ext uri="{FF2B5EF4-FFF2-40B4-BE49-F238E27FC236}">
                <a16:creationId xmlns:a16="http://schemas.microsoft.com/office/drawing/2014/main" id="{133A3CBE-605E-5C09-A20A-D2E087452766}"/>
              </a:ext>
            </a:extLst>
          </p:cNvPr>
          <p:cNvSpPr txBox="1">
            <a:spLocks noChangeArrowheads="1"/>
          </p:cNvSpPr>
          <p:nvPr/>
        </p:nvSpPr>
        <p:spPr bwMode="auto">
          <a:xfrm>
            <a:off x="5562600" y="4151313"/>
            <a:ext cx="20923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Neurotransmitter</a:t>
            </a:r>
          </a:p>
        </p:txBody>
      </p:sp>
      <p:sp>
        <p:nvSpPr>
          <p:cNvPr id="17414" name="TextBox 4">
            <a:extLst>
              <a:ext uri="{FF2B5EF4-FFF2-40B4-BE49-F238E27FC236}">
                <a16:creationId xmlns:a16="http://schemas.microsoft.com/office/drawing/2014/main" id="{073B3CB8-EE02-341C-09A0-AC0228B8ACCC}"/>
              </a:ext>
            </a:extLst>
          </p:cNvPr>
          <p:cNvSpPr txBox="1">
            <a:spLocks noChangeArrowheads="1"/>
          </p:cNvSpPr>
          <p:nvPr/>
        </p:nvSpPr>
        <p:spPr bwMode="auto">
          <a:xfrm>
            <a:off x="5562600" y="4799013"/>
            <a:ext cx="315912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Ionotropic or Metabotropic</a:t>
            </a:r>
          </a:p>
        </p:txBody>
      </p:sp>
      <p:sp>
        <p:nvSpPr>
          <p:cNvPr id="17415" name="TextBox 5">
            <a:extLst>
              <a:ext uri="{FF2B5EF4-FFF2-40B4-BE49-F238E27FC236}">
                <a16:creationId xmlns:a16="http://schemas.microsoft.com/office/drawing/2014/main" id="{CA4473BD-0B4B-120A-89D3-CA340D88C17A}"/>
              </a:ext>
            </a:extLst>
          </p:cNvPr>
          <p:cNvSpPr txBox="1">
            <a:spLocks noChangeArrowheads="1"/>
          </p:cNvSpPr>
          <p:nvPr/>
        </p:nvSpPr>
        <p:spPr bwMode="auto">
          <a:xfrm>
            <a:off x="5562600" y="5200650"/>
            <a:ext cx="3276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Ions or 2</a:t>
            </a:r>
            <a:r>
              <a:rPr lang="en-US" altLang="en-US" sz="2000" baseline="30000"/>
              <a:t>nd</a:t>
            </a:r>
            <a:r>
              <a:rPr lang="en-US" altLang="en-US" sz="2000"/>
              <a:t> Messenger Pathway</a:t>
            </a:r>
          </a:p>
        </p:txBody>
      </p:sp>
      <p:sp>
        <p:nvSpPr>
          <p:cNvPr id="17416" name="TextBox 6">
            <a:extLst>
              <a:ext uri="{FF2B5EF4-FFF2-40B4-BE49-F238E27FC236}">
                <a16:creationId xmlns:a16="http://schemas.microsoft.com/office/drawing/2014/main" id="{18B1D50F-AB67-0D4E-DB27-B621615774E0}"/>
              </a:ext>
            </a:extLst>
          </p:cNvPr>
          <p:cNvSpPr txBox="1">
            <a:spLocks noChangeArrowheads="1"/>
          </p:cNvSpPr>
          <p:nvPr/>
        </p:nvSpPr>
        <p:spPr bwMode="auto">
          <a:xfrm>
            <a:off x="5562600" y="5983288"/>
            <a:ext cx="23526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sz="2000"/>
              <a:t>Simple or Complex</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descr="Neuroscience6e-Fig-07-02-0.jpg">
            <a:extLst>
              <a:ext uri="{FF2B5EF4-FFF2-40B4-BE49-F238E27FC236}">
                <a16:creationId xmlns:a16="http://schemas.microsoft.com/office/drawing/2014/main" id="{5D2D65CE-1DC0-38ED-D6D4-31AB3CB3E3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465138"/>
            <a:ext cx="8534400" cy="630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8" name="Title 2">
            <a:extLst>
              <a:ext uri="{FF2B5EF4-FFF2-40B4-BE49-F238E27FC236}">
                <a16:creationId xmlns:a16="http://schemas.microsoft.com/office/drawing/2014/main" id="{FC60CD82-2652-CB73-914A-2F4EC54D58C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Amplification in signal transduction pathways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1" descr="Neuroscience6e-Fig-07-03-0.jpg">
            <a:extLst>
              <a:ext uri="{FF2B5EF4-FFF2-40B4-BE49-F238E27FC236}">
                <a16:creationId xmlns:a16="http://schemas.microsoft.com/office/drawing/2014/main" id="{A4BD68F2-1026-DEB8-23ED-B280C08CC8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03288"/>
            <a:ext cx="8534400" cy="543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6" name="Title 2">
            <a:extLst>
              <a:ext uri="{FF2B5EF4-FFF2-40B4-BE49-F238E27FC236}">
                <a16:creationId xmlns:a16="http://schemas.microsoft.com/office/drawing/2014/main" id="{D066F542-A1D8-D871-5B6A-569073FF9BC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Three classes of cell signaling molecules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3" name="Picture 1" descr="Neuroscience6e-Fig-07-04-0.jpg">
            <a:extLst>
              <a:ext uri="{FF2B5EF4-FFF2-40B4-BE49-F238E27FC236}">
                <a16:creationId xmlns:a16="http://schemas.microsoft.com/office/drawing/2014/main" id="{F83C88CB-A535-586B-713C-F19A485DEB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9475" y="455613"/>
            <a:ext cx="48450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54" name="Title 2">
            <a:extLst>
              <a:ext uri="{FF2B5EF4-FFF2-40B4-BE49-F238E27FC236}">
                <a16:creationId xmlns:a16="http://schemas.microsoft.com/office/drawing/2014/main" id="{2636CA0D-B225-BB9B-4A73-7E01F4093CA2}"/>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Categories of cellular receptors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2">
            <a:extLst>
              <a:ext uri="{FF2B5EF4-FFF2-40B4-BE49-F238E27FC236}">
                <a16:creationId xmlns:a16="http://schemas.microsoft.com/office/drawing/2014/main" id="{8263D9F6-7A54-2334-F887-68A4230DD482}"/>
              </a:ext>
            </a:extLst>
          </p:cNvPr>
          <p:cNvSpPr>
            <a:spLocks noGrp="1" noChangeArrowheads="1"/>
          </p:cNvSpPr>
          <p:nvPr>
            <p:ph type="title"/>
          </p:nvPr>
        </p:nvSpPr>
        <p:spPr/>
        <p:txBody>
          <a:bodyPr/>
          <a:lstStyle/>
          <a:p>
            <a:pPr algn="ctr"/>
            <a:r>
              <a:rPr lang="en-US" altLang="en-US" dirty="0">
                <a:ea typeface="ＭＳ Ｐゴシック" panose="020B0600070205080204" pitchFamily="34" charset="-128"/>
              </a:rPr>
              <a:t>How many neurotransmitters does one neuron receive, and how many can it release?</a:t>
            </a:r>
          </a:p>
        </p:txBody>
      </p:sp>
      <p:pic>
        <p:nvPicPr>
          <p:cNvPr id="2" name="Picture 1">
            <a:extLst>
              <a:ext uri="{FF2B5EF4-FFF2-40B4-BE49-F238E27FC236}">
                <a16:creationId xmlns:a16="http://schemas.microsoft.com/office/drawing/2014/main" id="{49B04176-7080-4FEF-9833-FF7C16F26CDD}"/>
              </a:ext>
            </a:extLst>
          </p:cNvPr>
          <p:cNvPicPr>
            <a:picLocks noChangeAspect="1"/>
          </p:cNvPicPr>
          <p:nvPr/>
        </p:nvPicPr>
        <p:blipFill>
          <a:blip r:embed="rId3"/>
          <a:stretch>
            <a:fillRect/>
          </a:stretch>
        </p:blipFill>
        <p:spPr>
          <a:xfrm>
            <a:off x="304800" y="2057400"/>
            <a:ext cx="3900453" cy="3886200"/>
          </a:xfrm>
          <a:prstGeom prst="rect">
            <a:avLst/>
          </a:prstGeom>
        </p:spPr>
      </p:pic>
      <p:sp>
        <p:nvSpPr>
          <p:cNvPr id="3" name="TextBox 2">
            <a:extLst>
              <a:ext uri="{FF2B5EF4-FFF2-40B4-BE49-F238E27FC236}">
                <a16:creationId xmlns:a16="http://schemas.microsoft.com/office/drawing/2014/main" id="{24D2371B-A0A7-C4F8-0BC3-878D9D2C877A}"/>
              </a:ext>
            </a:extLst>
          </p:cNvPr>
          <p:cNvSpPr txBox="1"/>
          <p:nvPr/>
        </p:nvSpPr>
        <p:spPr>
          <a:xfrm>
            <a:off x="1143000" y="1371600"/>
            <a:ext cx="2133600" cy="457200"/>
          </a:xfrm>
          <a:prstGeom prst="rect">
            <a:avLst/>
          </a:prstGeom>
          <a:noFill/>
        </p:spPr>
        <p:txBody>
          <a:bodyPr wrap="square" rtlCol="0">
            <a:spAutoFit/>
          </a:bodyPr>
          <a:lstStyle/>
          <a:p>
            <a:r>
              <a:rPr lang="en-US" dirty="0"/>
              <a:t>Chap 5, p.89:</a:t>
            </a:r>
          </a:p>
        </p:txBody>
      </p:sp>
      <p:pic>
        <p:nvPicPr>
          <p:cNvPr id="4" name="Picture 3">
            <a:extLst>
              <a:ext uri="{FF2B5EF4-FFF2-40B4-BE49-F238E27FC236}">
                <a16:creationId xmlns:a16="http://schemas.microsoft.com/office/drawing/2014/main" id="{5F508F43-16F2-3B3A-49BF-6A170C5E153E}"/>
              </a:ext>
            </a:extLst>
          </p:cNvPr>
          <p:cNvPicPr>
            <a:picLocks noChangeAspect="1"/>
          </p:cNvPicPr>
          <p:nvPr/>
        </p:nvPicPr>
        <p:blipFill>
          <a:blip r:embed="rId4"/>
          <a:stretch>
            <a:fillRect/>
          </a:stretch>
        </p:blipFill>
        <p:spPr>
          <a:xfrm>
            <a:off x="5181600" y="876300"/>
            <a:ext cx="3130499" cy="3124200"/>
          </a:xfrm>
          <a:prstGeom prst="rect">
            <a:avLst/>
          </a:prstGeom>
        </p:spPr>
      </p:pic>
      <p:sp>
        <p:nvSpPr>
          <p:cNvPr id="5" name="TextBox 4">
            <a:extLst>
              <a:ext uri="{FF2B5EF4-FFF2-40B4-BE49-F238E27FC236}">
                <a16:creationId xmlns:a16="http://schemas.microsoft.com/office/drawing/2014/main" id="{EDC85386-AFDD-25F2-FBCB-F5EFA98596DF}"/>
              </a:ext>
            </a:extLst>
          </p:cNvPr>
          <p:cNvSpPr txBox="1"/>
          <p:nvPr/>
        </p:nvSpPr>
        <p:spPr>
          <a:xfrm>
            <a:off x="5065059" y="4114800"/>
            <a:ext cx="3810000" cy="1015663"/>
          </a:xfrm>
          <a:prstGeom prst="rect">
            <a:avLst/>
          </a:prstGeom>
          <a:noFill/>
        </p:spPr>
        <p:txBody>
          <a:bodyPr wrap="square" rtlCol="0">
            <a:spAutoFit/>
          </a:bodyPr>
          <a:lstStyle/>
          <a:p>
            <a:r>
              <a:rPr lang="en-US" sz="1200" dirty="0"/>
              <a:t>From: </a:t>
            </a:r>
            <a:r>
              <a:rPr lang="en-US" sz="1200" dirty="0">
                <a:effectLst/>
                <a:latin typeface="Helvetica" pitchFamily="2" charset="0"/>
              </a:rPr>
              <a:t>General Principles of Neuronal Co-transmission: Insights From Multiple Model Systems</a:t>
            </a:r>
          </a:p>
          <a:p>
            <a:r>
              <a:rPr lang="en-US" sz="1200" dirty="0">
                <a:effectLst/>
                <a:latin typeface="Helvetica" pitchFamily="2" charset="0"/>
              </a:rPr>
              <a:t>By Erik </a:t>
            </a:r>
            <a:r>
              <a:rPr lang="en-US" sz="1200" dirty="0" err="1">
                <a:effectLst/>
                <a:latin typeface="Helvetica" pitchFamily="2" charset="0"/>
              </a:rPr>
              <a:t>Svensson</a:t>
            </a:r>
            <a:r>
              <a:rPr lang="en-US" sz="1200" dirty="0">
                <a:effectLst/>
                <a:latin typeface="Helvetica" pitchFamily="2" charset="0"/>
              </a:rPr>
              <a:t> et al. 2019</a:t>
            </a:r>
          </a:p>
          <a:p>
            <a:endParaRPr lang="en-US" dirty="0"/>
          </a:p>
        </p:txBody>
      </p:sp>
    </p:spTree>
    <p:extLst>
      <p:ext uri="{BB962C8B-B14F-4D97-AF65-F5344CB8AC3E}">
        <p14:creationId xmlns:p14="http://schemas.microsoft.com/office/powerpoint/2010/main" val="3382077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 descr="Neuroscience6e-Fig-07-05-0.jpg">
            <a:extLst>
              <a:ext uri="{FF2B5EF4-FFF2-40B4-BE49-F238E27FC236}">
                <a16:creationId xmlns:a16="http://schemas.microsoft.com/office/drawing/2014/main" id="{265B0F47-0C61-B29B-7E41-A3122C6D91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04888"/>
            <a:ext cx="8534400" cy="5229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2" name="Title 2">
            <a:extLst>
              <a:ext uri="{FF2B5EF4-FFF2-40B4-BE49-F238E27FC236}">
                <a16:creationId xmlns:a16="http://schemas.microsoft.com/office/drawing/2014/main" id="{3A1BAC76-6CFF-1462-DA9D-849307A0A37C}"/>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Types of GTP-binding proteins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624B861-218B-B2F7-C6F0-0D7D95DAE4D1}"/>
              </a:ext>
            </a:extLst>
          </p:cNvPr>
          <p:cNvSpPr>
            <a:spLocks noGrp="1"/>
          </p:cNvSpPr>
          <p:nvPr>
            <p:ph type="title"/>
          </p:nvPr>
        </p:nvSpPr>
        <p:spPr>
          <a:xfrm>
            <a:off x="625475" y="73025"/>
            <a:ext cx="7886700" cy="482600"/>
          </a:xfrm>
        </p:spPr>
        <p:txBody>
          <a:bodyPr>
            <a:normAutofit fontScale="90000"/>
          </a:bodyPr>
          <a:lstStyle/>
          <a:p>
            <a:pPr algn="ctr">
              <a:defRPr/>
            </a:pPr>
            <a:r>
              <a:rPr lang="en-US" sz="2400" dirty="0"/>
              <a:t>Metabotropic receptors for catecholamine neurotransmitters </a:t>
            </a:r>
          </a:p>
        </p:txBody>
      </p:sp>
      <p:pic>
        <p:nvPicPr>
          <p:cNvPr id="65538" name="Picture 3" descr="Neuroscience6e-Fig-06-16-0.jpg">
            <a:extLst>
              <a:ext uri="{FF2B5EF4-FFF2-40B4-BE49-F238E27FC236}">
                <a16:creationId xmlns:a16="http://schemas.microsoft.com/office/drawing/2014/main" id="{70A8AFDE-6DA7-5C66-D7FD-388C653668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2175" y="914400"/>
            <a:ext cx="722312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49" name="Picture 1" descr="Neuroscience6e-Fig-07-06-0.jpg">
            <a:extLst>
              <a:ext uri="{FF2B5EF4-FFF2-40B4-BE49-F238E27FC236}">
                <a16:creationId xmlns:a16="http://schemas.microsoft.com/office/drawing/2014/main" id="{81F13BDD-D0E5-34E5-6223-2CB488DFED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609600"/>
            <a:ext cx="8534400" cy="519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0" name="Title 2">
            <a:extLst>
              <a:ext uri="{FF2B5EF4-FFF2-40B4-BE49-F238E27FC236}">
                <a16:creationId xmlns:a16="http://schemas.microsoft.com/office/drawing/2014/main" id="{A3EFD751-53B6-6254-ECF5-1A2CBE783C2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Effector pathways associated with G-protein-coupled receptors </a:t>
            </a:r>
          </a:p>
        </p:txBody>
      </p:sp>
      <p:sp>
        <p:nvSpPr>
          <p:cNvPr id="27651" name="TextBox 1">
            <a:extLst>
              <a:ext uri="{FF2B5EF4-FFF2-40B4-BE49-F238E27FC236}">
                <a16:creationId xmlns:a16="http://schemas.microsoft.com/office/drawing/2014/main" id="{D6EE5328-C5CE-C6D0-321E-FE8F7D703B14}"/>
              </a:ext>
            </a:extLst>
          </p:cNvPr>
          <p:cNvSpPr txBox="1">
            <a:spLocks noChangeArrowheads="1"/>
          </p:cNvSpPr>
          <p:nvPr/>
        </p:nvSpPr>
        <p:spPr bwMode="auto">
          <a:xfrm>
            <a:off x="134938" y="6032500"/>
            <a:ext cx="8874125"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Effector protein is usually associated with the plasma membrane</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7" name="Picture 1">
            <a:extLst>
              <a:ext uri="{FF2B5EF4-FFF2-40B4-BE49-F238E27FC236}">
                <a16:creationId xmlns:a16="http://schemas.microsoft.com/office/drawing/2014/main" id="{37F39FFE-F360-FA66-4A46-2FD67D275B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8688" y="455613"/>
            <a:ext cx="47466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698" name="Title 2">
            <a:extLst>
              <a:ext uri="{FF2B5EF4-FFF2-40B4-BE49-F238E27FC236}">
                <a16:creationId xmlns:a16="http://schemas.microsoft.com/office/drawing/2014/main" id="{24702D62-4E73-A312-C47D-B9A30FEA7BF6}"/>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Neuronal second messengers </a:t>
            </a:r>
          </a:p>
        </p:txBody>
      </p:sp>
      <p:sp>
        <p:nvSpPr>
          <p:cNvPr id="29699" name="TextBox 1">
            <a:extLst>
              <a:ext uri="{FF2B5EF4-FFF2-40B4-BE49-F238E27FC236}">
                <a16:creationId xmlns:a16="http://schemas.microsoft.com/office/drawing/2014/main" id="{E6E72E9F-4810-2671-2C9A-DFE264512E5B}"/>
              </a:ext>
            </a:extLst>
          </p:cNvPr>
          <p:cNvSpPr txBox="1">
            <a:spLocks noChangeArrowheads="1"/>
          </p:cNvSpPr>
          <p:nvPr/>
        </p:nvSpPr>
        <p:spPr bwMode="auto">
          <a:xfrm>
            <a:off x="685800" y="2743200"/>
            <a:ext cx="25161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Phospholipase C</a:t>
            </a:r>
          </a:p>
        </p:txBody>
      </p:sp>
      <p:sp>
        <p:nvSpPr>
          <p:cNvPr id="29700" name="TextBox 2">
            <a:extLst>
              <a:ext uri="{FF2B5EF4-FFF2-40B4-BE49-F238E27FC236}">
                <a16:creationId xmlns:a16="http://schemas.microsoft.com/office/drawing/2014/main" id="{B45E7013-96B8-8699-FE7A-9EB5B2AE7BDC}"/>
              </a:ext>
            </a:extLst>
          </p:cNvPr>
          <p:cNvSpPr txBox="1">
            <a:spLocks noChangeArrowheads="1"/>
          </p:cNvSpPr>
          <p:nvPr/>
        </p:nvSpPr>
        <p:spPr bwMode="auto">
          <a:xfrm>
            <a:off x="7010400" y="2619375"/>
            <a:ext cx="2133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2000"/>
              <a:t>Two immediate, one later</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1" descr="Neuroscience6e-Fig-07-08-0.jpg">
            <a:extLst>
              <a:ext uri="{FF2B5EF4-FFF2-40B4-BE49-F238E27FC236}">
                <a16:creationId xmlns:a16="http://schemas.microsoft.com/office/drawing/2014/main" id="{305663A2-9F46-B6D6-8E53-0DEA92006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949450"/>
            <a:ext cx="8534400" cy="334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6" name="Title 2">
            <a:extLst>
              <a:ext uri="{FF2B5EF4-FFF2-40B4-BE49-F238E27FC236}">
                <a16:creationId xmlns:a16="http://schemas.microsoft.com/office/drawing/2014/main" id="{1FD9757E-4041-559B-DAF6-035032B4A26E}"/>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Regulation of cellular proteins by phosphorylation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Title 2">
            <a:extLst>
              <a:ext uri="{FF2B5EF4-FFF2-40B4-BE49-F238E27FC236}">
                <a16:creationId xmlns:a16="http://schemas.microsoft.com/office/drawing/2014/main" id="{16C3E77D-42CA-E1E0-24FC-E9C69597675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Activation of protein kinases </a:t>
            </a:r>
          </a:p>
        </p:txBody>
      </p:sp>
      <p:pic>
        <p:nvPicPr>
          <p:cNvPr id="33794" name="Picture 3" descr="Neuroscience6e-Fig-07-09-0.jpg">
            <a:extLst>
              <a:ext uri="{FF2B5EF4-FFF2-40B4-BE49-F238E27FC236}">
                <a16:creationId xmlns:a16="http://schemas.microsoft.com/office/drawing/2014/main" id="{00A7F8D0-3540-32DF-8E20-E5B8526737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155700"/>
            <a:ext cx="8534400" cy="4711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Title 2">
            <a:extLst>
              <a:ext uri="{FF2B5EF4-FFF2-40B4-BE49-F238E27FC236}">
                <a16:creationId xmlns:a16="http://schemas.microsoft.com/office/drawing/2014/main" id="{BF04A875-845B-AFA4-57D1-11E0E26B5EE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Types of protein phosphatases </a:t>
            </a:r>
          </a:p>
        </p:txBody>
      </p:sp>
      <p:pic>
        <p:nvPicPr>
          <p:cNvPr id="35842" name="Picture 3" descr="Neuroscience6e-Fig-07-10-0.jpg">
            <a:extLst>
              <a:ext uri="{FF2B5EF4-FFF2-40B4-BE49-F238E27FC236}">
                <a16:creationId xmlns:a16="http://schemas.microsoft.com/office/drawing/2014/main" id="{DDBEE2C5-78A9-7DE6-742F-D03984A765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749300"/>
            <a:ext cx="85344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Title 2">
            <a:extLst>
              <a:ext uri="{FF2B5EF4-FFF2-40B4-BE49-F238E27FC236}">
                <a16:creationId xmlns:a16="http://schemas.microsoft.com/office/drawing/2014/main" id="{37A3E1AE-08EE-98B3-1CE7-07089174AC61}"/>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Dendritic Spines </a:t>
            </a:r>
          </a:p>
        </p:txBody>
      </p:sp>
      <p:pic>
        <p:nvPicPr>
          <p:cNvPr id="37890" name="Picture 3" descr="Neuroscience6e-Box-07B-0.jpg">
            <a:extLst>
              <a:ext uri="{FF2B5EF4-FFF2-40B4-BE49-F238E27FC236}">
                <a16:creationId xmlns:a16="http://schemas.microsoft.com/office/drawing/2014/main" id="{1D12FADD-2F99-D436-046E-639C457C9C4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549275"/>
            <a:ext cx="8534400" cy="615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7" name="Picture 1" descr="Neuroscience6e-Fig-07-11-0.jpg">
            <a:extLst>
              <a:ext uri="{FF2B5EF4-FFF2-40B4-BE49-F238E27FC236}">
                <a16:creationId xmlns:a16="http://schemas.microsoft.com/office/drawing/2014/main" id="{396958C1-675C-FD27-8F55-64DA1C6E3C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455613"/>
            <a:ext cx="66008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938" name="Title 2">
            <a:extLst>
              <a:ext uri="{FF2B5EF4-FFF2-40B4-BE49-F238E27FC236}">
                <a16:creationId xmlns:a16="http://schemas.microsoft.com/office/drawing/2014/main" id="{AEB5E219-90DC-E73E-E4DD-1DE7295E96B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Steps in the transcription of DNA into RNA </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5" name="Picture 1" descr="Neuroscience6e-Fig-07-12-0.jpg">
            <a:extLst>
              <a:ext uri="{FF2B5EF4-FFF2-40B4-BE49-F238E27FC236}">
                <a16:creationId xmlns:a16="http://schemas.microsoft.com/office/drawing/2014/main" id="{7120F359-58CF-C504-AA9F-383D145C03C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425" y="455613"/>
            <a:ext cx="71691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6" name="Title 2">
            <a:extLst>
              <a:ext uri="{FF2B5EF4-FFF2-40B4-BE49-F238E27FC236}">
                <a16:creationId xmlns:a16="http://schemas.microsoft.com/office/drawing/2014/main" id="{1006B9A9-2DA4-21B7-CAB0-FEF6D4F51AD3}"/>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Transcriptional regulation by CREB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2" descr="Neurscience5e-Fig-06">
            <a:extLst>
              <a:ext uri="{FF2B5EF4-FFF2-40B4-BE49-F238E27FC236}">
                <a16:creationId xmlns:a16="http://schemas.microsoft.com/office/drawing/2014/main" id="{866DC51B-7676-B039-B07E-187F9DF3C3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700" y="411163"/>
            <a:ext cx="8116888" cy="6446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7" name="Rectangle 3">
            <a:extLst>
              <a:ext uri="{FF2B5EF4-FFF2-40B4-BE49-F238E27FC236}">
                <a16:creationId xmlns:a16="http://schemas.microsoft.com/office/drawing/2014/main" id="{065327F8-5D0D-2125-7DB1-26CBD316D8D6}"/>
              </a:ext>
            </a:extLst>
          </p:cNvPr>
          <p:cNvSpPr>
            <a:spLocks noGrp="1" noChangeArrowheads="1"/>
          </p:cNvSpPr>
          <p:nvPr>
            <p:ph type="title"/>
          </p:nvPr>
        </p:nvSpPr>
        <p:spPr/>
        <p:txBody>
          <a:bodyPr/>
          <a:lstStyle/>
          <a:p>
            <a:pPr algn="ctr" eaLnBrk="1" hangingPunct="1">
              <a:defRPr/>
            </a:pPr>
            <a:r>
              <a:rPr lang="en-US" dirty="0">
                <a:cs typeface="+mj-cs"/>
              </a:rPr>
              <a:t>Amino acid sequences of neuropeptides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3" name="Picture 1" descr="Neuroscience6e-Fig-07-14-0.jpg">
            <a:extLst>
              <a:ext uri="{FF2B5EF4-FFF2-40B4-BE49-F238E27FC236}">
                <a16:creationId xmlns:a16="http://schemas.microsoft.com/office/drawing/2014/main" id="{0275952F-1318-D75F-0966-F7DDF5376F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19325" y="455613"/>
            <a:ext cx="470535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4" name="Title 2">
            <a:extLst>
              <a:ext uri="{FF2B5EF4-FFF2-40B4-BE49-F238E27FC236}">
                <a16:creationId xmlns:a16="http://schemas.microsoft.com/office/drawing/2014/main" id="{221CA08C-CD14-5B68-904E-2160AD550AEA}"/>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Signaling at cerebellar parallel fiber synapses during long-term synaptic depression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81" name="Picture 1" descr="Neuroscience6e-Fig-07-15-0.jpg">
            <a:extLst>
              <a:ext uri="{FF2B5EF4-FFF2-40B4-BE49-F238E27FC236}">
                <a16:creationId xmlns:a16="http://schemas.microsoft.com/office/drawing/2014/main" id="{115CA89B-CABB-5C6F-F551-12CA7CB2DA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9438" y="455613"/>
            <a:ext cx="5445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082" name="Title 2">
            <a:extLst>
              <a:ext uri="{FF2B5EF4-FFF2-40B4-BE49-F238E27FC236}">
                <a16:creationId xmlns:a16="http://schemas.microsoft.com/office/drawing/2014/main" id="{CBE8BEA2-181F-8808-6B2E-94EEEDA9914D}"/>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Regulation of tyrosine hydroxylase by protein phosphorylation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9" name="Picture 1" descr="Neuroscience6e-Table-06-02.jpg">
            <a:extLst>
              <a:ext uri="{FF2B5EF4-FFF2-40B4-BE49-F238E27FC236}">
                <a16:creationId xmlns:a16="http://schemas.microsoft.com/office/drawing/2014/main" id="{1CB61C69-9794-5E61-D624-795D53B8C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9950" y="455613"/>
            <a:ext cx="4864100"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Title 2">
            <a:extLst>
              <a:ext uri="{FF2B5EF4-FFF2-40B4-BE49-F238E27FC236}">
                <a16:creationId xmlns:a16="http://schemas.microsoft.com/office/drawing/2014/main" id="{AE1CDF58-0F22-B554-26AD-A24476724079}"/>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Endogenous Opioid Peptides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Title 1">
            <a:extLst>
              <a:ext uri="{FF2B5EF4-FFF2-40B4-BE49-F238E27FC236}">
                <a16:creationId xmlns:a16="http://schemas.microsoft.com/office/drawing/2014/main" id="{2B6BE0F3-C818-0E8A-D0A3-6C8C526E6D20}"/>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4338" name="TextBox 2">
            <a:extLst>
              <a:ext uri="{FF2B5EF4-FFF2-40B4-BE49-F238E27FC236}">
                <a16:creationId xmlns:a16="http://schemas.microsoft.com/office/drawing/2014/main" id="{BF9A2AA1-8D50-A29C-5F32-2DA504CE2015}"/>
              </a:ext>
            </a:extLst>
          </p:cNvPr>
          <p:cNvSpPr txBox="1">
            <a:spLocks noChangeArrowheads="1"/>
          </p:cNvSpPr>
          <p:nvPr/>
        </p:nvSpPr>
        <p:spPr bwMode="auto">
          <a:xfrm>
            <a:off x="1167061" y="3570288"/>
            <a:ext cx="6809878"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Lecture 12:  Metabotropic Receptors</a:t>
            </a:r>
          </a:p>
          <a:p>
            <a:pPr algn="ctr"/>
            <a:r>
              <a:rPr lang="en-US" altLang="en-US" sz="3200"/>
              <a:t>2022_v1</a:t>
            </a:r>
            <a:endParaRPr lang="en-US" altLang="en-US" sz="3200" dirty="0"/>
          </a:p>
          <a:p>
            <a:pPr algn="ctr"/>
            <a:endParaRPr lang="en-US" altLang="en-US" sz="3200" dirty="0"/>
          </a:p>
          <a:p>
            <a:pPr algn="ctr"/>
            <a:r>
              <a:rPr lang="en-US" altLang="en-US" sz="3200" dirty="0"/>
              <a:t>Professor Malcolm MacIver</a:t>
            </a:r>
          </a:p>
        </p:txBody>
      </p:sp>
      <p:sp>
        <p:nvSpPr>
          <p:cNvPr id="14339" name="Rectangle 1">
            <a:extLst>
              <a:ext uri="{FF2B5EF4-FFF2-40B4-BE49-F238E27FC236}">
                <a16:creationId xmlns:a16="http://schemas.microsoft.com/office/drawing/2014/main" id="{2D3E75E4-D85E-D571-BE9B-A4E8B8A8B3EE}"/>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1" name="Picture 1" descr="Neuroscience6e-Fig-05-14-0.jpg">
            <a:extLst>
              <a:ext uri="{FF2B5EF4-FFF2-40B4-BE49-F238E27FC236}">
                <a16:creationId xmlns:a16="http://schemas.microsoft.com/office/drawing/2014/main" id="{0558B878-ECCE-5C01-23CE-A89F3C8E05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363663"/>
            <a:ext cx="8534400" cy="451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2" name="Title 2">
            <a:extLst>
              <a:ext uri="{FF2B5EF4-FFF2-40B4-BE49-F238E27FC236}">
                <a16:creationId xmlns:a16="http://schemas.microsoft.com/office/drawing/2014/main" id="{8C594194-5782-115C-5749-3DFBE79C532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Two different types of neurotransmitter receptors</a:t>
            </a:r>
          </a:p>
        </p:txBody>
      </p:sp>
      <p:sp>
        <p:nvSpPr>
          <p:cNvPr id="15363" name="TextBox 1">
            <a:extLst>
              <a:ext uri="{FF2B5EF4-FFF2-40B4-BE49-F238E27FC236}">
                <a16:creationId xmlns:a16="http://schemas.microsoft.com/office/drawing/2014/main" id="{37805E7B-3D65-E007-7110-0CD74304B5A2}"/>
              </a:ext>
            </a:extLst>
          </p:cNvPr>
          <p:cNvSpPr txBox="1">
            <a:spLocks noChangeArrowheads="1"/>
          </p:cNvSpPr>
          <p:nvPr/>
        </p:nvSpPr>
        <p:spPr bwMode="auto">
          <a:xfrm>
            <a:off x="1447800" y="762000"/>
            <a:ext cx="7826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Fast</a:t>
            </a:r>
          </a:p>
        </p:txBody>
      </p:sp>
      <p:sp>
        <p:nvSpPr>
          <p:cNvPr id="15364" name="TextBox 2">
            <a:extLst>
              <a:ext uri="{FF2B5EF4-FFF2-40B4-BE49-F238E27FC236}">
                <a16:creationId xmlns:a16="http://schemas.microsoft.com/office/drawing/2014/main" id="{98BB8393-6BAE-F413-1C6C-85CA6728EC4E}"/>
              </a:ext>
            </a:extLst>
          </p:cNvPr>
          <p:cNvSpPr txBox="1">
            <a:spLocks noChangeArrowheads="1"/>
          </p:cNvSpPr>
          <p:nvPr/>
        </p:nvSpPr>
        <p:spPr bwMode="auto">
          <a:xfrm>
            <a:off x="5638800" y="762000"/>
            <a:ext cx="8524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r>
              <a:rPr lang="en-US" altLang="en-US"/>
              <a:t>Slow</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Title 1">
            <a:extLst>
              <a:ext uri="{FF2B5EF4-FFF2-40B4-BE49-F238E27FC236}">
                <a16:creationId xmlns:a16="http://schemas.microsoft.com/office/drawing/2014/main" id="{DDA09D84-2C90-FBF3-6187-D7A3C1792075}"/>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Metabotropic Receptors</a:t>
            </a:r>
          </a:p>
        </p:txBody>
      </p:sp>
      <p:pic>
        <p:nvPicPr>
          <p:cNvPr id="48130" name="Picture 3" descr="A picture containing calendar&#10;&#10;Description automatically generated">
            <a:extLst>
              <a:ext uri="{FF2B5EF4-FFF2-40B4-BE49-F238E27FC236}">
                <a16:creationId xmlns:a16="http://schemas.microsoft.com/office/drawing/2014/main" id="{571AAC1E-5012-9F97-2819-88738BC9E9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527050"/>
            <a:ext cx="5943600" cy="632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153" name="Picture 1" descr="Neuroscience6e-Fig-06-15-1R.jpg">
            <a:extLst>
              <a:ext uri="{FF2B5EF4-FFF2-40B4-BE49-F238E27FC236}">
                <a16:creationId xmlns:a16="http://schemas.microsoft.com/office/drawing/2014/main" id="{DBC6525C-8028-AD35-BBC8-703E5394B37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762000"/>
            <a:ext cx="7102475" cy="566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ECB171A5-6F31-CDCD-77ED-0686C42FD813}"/>
              </a:ext>
            </a:extLst>
          </p:cNvPr>
          <p:cNvSpPr>
            <a:spLocks noGrp="1"/>
          </p:cNvSpPr>
          <p:nvPr>
            <p:ph type="title"/>
          </p:nvPr>
        </p:nvSpPr>
        <p:spPr>
          <a:xfrm>
            <a:off x="628650" y="20638"/>
            <a:ext cx="7886700" cy="342900"/>
          </a:xfrm>
        </p:spPr>
        <p:txBody>
          <a:bodyPr>
            <a:normAutofit fontScale="90000"/>
          </a:bodyPr>
          <a:lstStyle/>
          <a:p>
            <a:pPr algn="ctr">
              <a:defRPr/>
            </a:pPr>
            <a:r>
              <a:rPr lang="en-US" sz="2400" dirty="0"/>
              <a:t>The distribution of dopamine in the human brain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1" name="Picture 1" descr="Neuroscience6e-Fig-06-15-2R.jpg">
            <a:extLst>
              <a:ext uri="{FF2B5EF4-FFF2-40B4-BE49-F238E27FC236}">
                <a16:creationId xmlns:a16="http://schemas.microsoft.com/office/drawing/2014/main" id="{CB4C8B46-EB51-BF91-980B-BEEC7B0C95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7575" y="838200"/>
            <a:ext cx="7186613" cy="556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Title 2">
            <a:extLst>
              <a:ext uri="{FF2B5EF4-FFF2-40B4-BE49-F238E27FC236}">
                <a16:creationId xmlns:a16="http://schemas.microsoft.com/office/drawing/2014/main" id="{989269B4-8C9A-7DF9-F130-FE1B5450B0E1}"/>
              </a:ext>
            </a:extLst>
          </p:cNvPr>
          <p:cNvSpPr>
            <a:spLocks noGrp="1"/>
          </p:cNvSpPr>
          <p:nvPr>
            <p:ph type="title"/>
          </p:nvPr>
        </p:nvSpPr>
        <p:spPr>
          <a:xfrm>
            <a:off x="0" y="20638"/>
            <a:ext cx="9144000" cy="422275"/>
          </a:xfrm>
        </p:spPr>
        <p:txBody>
          <a:bodyPr>
            <a:normAutofit fontScale="90000"/>
          </a:bodyPr>
          <a:lstStyle/>
          <a:p>
            <a:pPr algn="ctr">
              <a:defRPr/>
            </a:pPr>
            <a:r>
              <a:rPr lang="en-US" sz="2400" dirty="0"/>
              <a:t>The distribution of noradrenaline in the human brain </a:t>
            </a:r>
          </a:p>
        </p:txBody>
      </p:sp>
    </p:spTree>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566</TotalTime>
  <Words>2870</Words>
  <Application>Microsoft Macintosh PowerPoint</Application>
  <PresentationFormat>On-screen Show (4:3)</PresentationFormat>
  <Paragraphs>110</Paragraphs>
  <Slides>31</Slides>
  <Notes>29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ＭＳ Ｐゴシック</vt:lpstr>
      <vt:lpstr>Times</vt:lpstr>
      <vt:lpstr>Symbol</vt:lpstr>
      <vt:lpstr>Blank Presentation</vt:lpstr>
      <vt:lpstr>Reversal potentials and threshold potentials determine postsynaptic excitation and inhibition</vt:lpstr>
      <vt:lpstr>How many neurotransmitters does one neuron receive, and how many can it release?</vt:lpstr>
      <vt:lpstr>Amino acid sequences of neuropeptides</vt:lpstr>
      <vt:lpstr>Endogenous Opioid Peptides </vt:lpstr>
      <vt:lpstr>PowerPoint Presentation</vt:lpstr>
      <vt:lpstr>Two different types of neurotransmitter receptors</vt:lpstr>
      <vt:lpstr>Metabotropic Receptors</vt:lpstr>
      <vt:lpstr>The distribution of dopamine in the human brain </vt:lpstr>
      <vt:lpstr>The distribution of noradrenaline in the human brain </vt:lpstr>
      <vt:lpstr>The distribution of adrenaline in the human brain</vt:lpstr>
      <vt:lpstr>The biosynthetic pathway for the catecholamine neurotransmitters </vt:lpstr>
      <vt:lpstr>Synthesis of histamine and serotonin </vt:lpstr>
      <vt:lpstr>The distribution of histamine neurotransmitter in the human brain </vt:lpstr>
      <vt:lpstr>The distribution of serotonin neurotransmitter in the human brain </vt:lpstr>
      <vt:lpstr>Purinergic receptors </vt:lpstr>
      <vt:lpstr>Chemical signaling </vt:lpstr>
      <vt:lpstr>Amplification in signal transduction pathways </vt:lpstr>
      <vt:lpstr>Three classes of cell signaling molecules </vt:lpstr>
      <vt:lpstr>Categories of cellular receptors </vt:lpstr>
      <vt:lpstr>Types of GTP-binding proteins </vt:lpstr>
      <vt:lpstr>Metabotropic receptors for catecholamine neurotransmitters </vt:lpstr>
      <vt:lpstr>Effector pathways associated with G-protein-coupled receptors </vt:lpstr>
      <vt:lpstr>Neuronal second messengers </vt:lpstr>
      <vt:lpstr>Regulation of cellular proteins by phosphorylation </vt:lpstr>
      <vt:lpstr>Activation of protein kinases </vt:lpstr>
      <vt:lpstr>Types of protein phosphatases </vt:lpstr>
      <vt:lpstr>Dendritic Spines </vt:lpstr>
      <vt:lpstr>Steps in the transcription of DNA into RNA </vt:lpstr>
      <vt:lpstr>Transcriptional regulation by CREB </vt:lpstr>
      <vt:lpstr>Signaling at cerebellar parallel fiber synapses during long-term synaptic depression </vt:lpstr>
      <vt:lpstr>Regulation of tyrosine hydroxylase by protein phosphorylation </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135</cp:revision>
  <cp:lastPrinted>2013-10-20T14:54:36Z</cp:lastPrinted>
  <dcterms:created xsi:type="dcterms:W3CDTF">2002-12-24T01:08:46Z</dcterms:created>
  <dcterms:modified xsi:type="dcterms:W3CDTF">2022-10-21T18:44:52Z</dcterms:modified>
</cp:coreProperties>
</file>